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4" r:id="rId1"/>
  </p:sldMasterIdLst>
  <p:notesMasterIdLst>
    <p:notesMasterId r:id="rId12"/>
  </p:notesMasterIdLst>
  <p:sldIdLst>
    <p:sldId id="256" r:id="rId2"/>
    <p:sldId id="257" r:id="rId3"/>
    <p:sldId id="258" r:id="rId4"/>
    <p:sldId id="259" r:id="rId5"/>
    <p:sldId id="260" r:id="rId6"/>
    <p:sldId id="264" r:id="rId7"/>
    <p:sldId id="261" r:id="rId8"/>
    <p:sldId id="265" r:id="rId9"/>
    <p:sldId id="262"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03"/>
    <p:restoredTop sz="78306"/>
  </p:normalViewPr>
  <p:slideViewPr>
    <p:cSldViewPr snapToGrid="0">
      <p:cViewPr varScale="1">
        <p:scale>
          <a:sx n="95" d="100"/>
          <a:sy n="95" d="100"/>
        </p:scale>
        <p:origin x="200"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064D8-09E2-45EE-9D35-A47C320DFA07}" type="doc">
      <dgm:prSet loTypeId="urn:microsoft.com/office/officeart/2016/7/layout/ChevronBlockProcess" loCatId="process" qsTypeId="urn:microsoft.com/office/officeart/2005/8/quickstyle/simple1" qsCatId="simple" csTypeId="urn:microsoft.com/office/officeart/2005/8/colors/accent1_2" csCatId="accent1"/>
      <dgm:spPr/>
      <dgm:t>
        <a:bodyPr/>
        <a:lstStyle/>
        <a:p>
          <a:endParaRPr lang="en-US"/>
        </a:p>
      </dgm:t>
    </dgm:pt>
    <dgm:pt modelId="{5C8400EE-3BEE-45A8-9EF6-AFB210FBCE09}">
      <dgm:prSet/>
      <dgm:spPr/>
      <dgm:t>
        <a:bodyPr/>
        <a:lstStyle/>
        <a:p>
          <a:r>
            <a:rPr lang="en-US"/>
            <a:t>Code Scanning</a:t>
          </a:r>
        </a:p>
      </dgm:t>
    </dgm:pt>
    <dgm:pt modelId="{FE7DAF5A-15D6-4131-8E34-492AFF22F89F}" type="parTrans" cxnId="{04A44587-B7E5-42F9-8B36-B84FDA04973C}">
      <dgm:prSet/>
      <dgm:spPr/>
      <dgm:t>
        <a:bodyPr/>
        <a:lstStyle/>
        <a:p>
          <a:endParaRPr lang="en-US"/>
        </a:p>
      </dgm:t>
    </dgm:pt>
    <dgm:pt modelId="{860B8649-1F5A-4D1E-99C4-4768ABAED6DE}" type="sibTrans" cxnId="{04A44587-B7E5-42F9-8B36-B84FDA04973C}">
      <dgm:prSet/>
      <dgm:spPr/>
      <dgm:t>
        <a:bodyPr/>
        <a:lstStyle/>
        <a:p>
          <a:endParaRPr lang="en-US"/>
        </a:p>
      </dgm:t>
    </dgm:pt>
    <dgm:pt modelId="{9304B060-2BE3-47BB-A75F-F0C97E5C58BB}">
      <dgm:prSet/>
      <dgm:spPr/>
      <dgm:t>
        <a:bodyPr/>
        <a:lstStyle/>
        <a:p>
          <a:endParaRPr lang="en-US"/>
        </a:p>
      </dgm:t>
    </dgm:pt>
    <dgm:pt modelId="{F8835C5B-FBA1-4A7C-A8D1-FD154694E44E}" type="parTrans" cxnId="{56020FBE-410C-41FC-A9B4-BCC2E86E0F51}">
      <dgm:prSet/>
      <dgm:spPr/>
      <dgm:t>
        <a:bodyPr/>
        <a:lstStyle/>
        <a:p>
          <a:endParaRPr lang="en-US"/>
        </a:p>
      </dgm:t>
    </dgm:pt>
    <dgm:pt modelId="{4500421D-7C27-410A-9F6F-5AD135A5C60F}" type="sibTrans" cxnId="{56020FBE-410C-41FC-A9B4-BCC2E86E0F51}">
      <dgm:prSet/>
      <dgm:spPr/>
      <dgm:t>
        <a:bodyPr/>
        <a:lstStyle/>
        <a:p>
          <a:endParaRPr lang="en-US"/>
        </a:p>
      </dgm:t>
    </dgm:pt>
    <dgm:pt modelId="{DC20992B-740F-4A63-B03B-15D65B8F5F23}">
      <dgm:prSet/>
      <dgm:spPr/>
      <dgm:t>
        <a:bodyPr/>
        <a:lstStyle/>
        <a:p>
          <a:r>
            <a:rPr lang="en-US"/>
            <a:t>Secret Scanning</a:t>
          </a:r>
        </a:p>
      </dgm:t>
    </dgm:pt>
    <dgm:pt modelId="{9C963C62-A08B-4DAA-8DEE-B693FE258678}" type="parTrans" cxnId="{D894240A-72A4-483C-B7D3-82340C3BE7AF}">
      <dgm:prSet/>
      <dgm:spPr/>
      <dgm:t>
        <a:bodyPr/>
        <a:lstStyle/>
        <a:p>
          <a:endParaRPr lang="en-US"/>
        </a:p>
      </dgm:t>
    </dgm:pt>
    <dgm:pt modelId="{25359783-D347-4EFC-8ACE-14F3E21AAE21}" type="sibTrans" cxnId="{D894240A-72A4-483C-B7D3-82340C3BE7AF}">
      <dgm:prSet/>
      <dgm:spPr/>
      <dgm:t>
        <a:bodyPr/>
        <a:lstStyle/>
        <a:p>
          <a:endParaRPr lang="en-US"/>
        </a:p>
      </dgm:t>
    </dgm:pt>
    <dgm:pt modelId="{95A9B058-3C65-46DC-A554-F02D17261124}">
      <dgm:prSet/>
      <dgm:spPr/>
      <dgm:t>
        <a:bodyPr/>
        <a:lstStyle/>
        <a:p>
          <a:endParaRPr lang="en-US"/>
        </a:p>
      </dgm:t>
    </dgm:pt>
    <dgm:pt modelId="{70F93508-7DED-4A95-B60A-71AD1828220F}" type="parTrans" cxnId="{AC5483A6-BC65-471F-83C8-D82BFB308105}">
      <dgm:prSet/>
      <dgm:spPr/>
      <dgm:t>
        <a:bodyPr/>
        <a:lstStyle/>
        <a:p>
          <a:endParaRPr lang="en-US"/>
        </a:p>
      </dgm:t>
    </dgm:pt>
    <dgm:pt modelId="{ADD349C4-271B-4E32-853F-D0426F0594B1}" type="sibTrans" cxnId="{AC5483A6-BC65-471F-83C8-D82BFB308105}">
      <dgm:prSet/>
      <dgm:spPr/>
      <dgm:t>
        <a:bodyPr/>
        <a:lstStyle/>
        <a:p>
          <a:endParaRPr lang="en-US"/>
        </a:p>
      </dgm:t>
    </dgm:pt>
    <dgm:pt modelId="{8C624273-F353-4B68-9E48-437FCE50E853}">
      <dgm:prSet/>
      <dgm:spPr/>
      <dgm:t>
        <a:bodyPr/>
        <a:lstStyle/>
        <a:p>
          <a:r>
            <a:rPr lang="en-US"/>
            <a:t>Dependency Review</a:t>
          </a:r>
        </a:p>
      </dgm:t>
    </dgm:pt>
    <dgm:pt modelId="{3D76BF64-59A9-4D02-B8E6-E42525F82849}" type="parTrans" cxnId="{D55C499F-7804-4463-86C7-5EDA6CA7C8DD}">
      <dgm:prSet/>
      <dgm:spPr/>
      <dgm:t>
        <a:bodyPr/>
        <a:lstStyle/>
        <a:p>
          <a:endParaRPr lang="en-US"/>
        </a:p>
      </dgm:t>
    </dgm:pt>
    <dgm:pt modelId="{86010B4D-B00C-445F-BE6B-377A6180E615}" type="sibTrans" cxnId="{D55C499F-7804-4463-86C7-5EDA6CA7C8DD}">
      <dgm:prSet/>
      <dgm:spPr/>
      <dgm:t>
        <a:bodyPr/>
        <a:lstStyle/>
        <a:p>
          <a:endParaRPr lang="en-US"/>
        </a:p>
      </dgm:t>
    </dgm:pt>
    <dgm:pt modelId="{A68AF874-D7A2-4E7B-8C66-76D6BE1A6D63}">
      <dgm:prSet/>
      <dgm:spPr/>
      <dgm:t>
        <a:bodyPr/>
        <a:lstStyle/>
        <a:p>
          <a:endParaRPr lang="en-US"/>
        </a:p>
      </dgm:t>
    </dgm:pt>
    <dgm:pt modelId="{C1ABE447-F132-4CE7-BEE7-C154A5C9CC23}" type="parTrans" cxnId="{9202852E-521B-44DE-ADF6-371D76A93783}">
      <dgm:prSet/>
      <dgm:spPr/>
      <dgm:t>
        <a:bodyPr/>
        <a:lstStyle/>
        <a:p>
          <a:endParaRPr lang="en-US"/>
        </a:p>
      </dgm:t>
    </dgm:pt>
    <dgm:pt modelId="{7B335D0C-E205-417C-853D-0179906221CF}" type="sibTrans" cxnId="{9202852E-521B-44DE-ADF6-371D76A93783}">
      <dgm:prSet/>
      <dgm:spPr/>
      <dgm:t>
        <a:bodyPr/>
        <a:lstStyle/>
        <a:p>
          <a:endParaRPr lang="en-US"/>
        </a:p>
      </dgm:t>
    </dgm:pt>
    <dgm:pt modelId="{0377F7E3-0E64-4543-8BDC-D6A04116B3BA}" type="pres">
      <dgm:prSet presAssocID="{7D7064D8-09E2-45EE-9D35-A47C320DFA07}" presName="Name0" presStyleCnt="0">
        <dgm:presLayoutVars>
          <dgm:dir/>
          <dgm:animLvl val="lvl"/>
          <dgm:resizeHandles val="exact"/>
        </dgm:presLayoutVars>
      </dgm:prSet>
      <dgm:spPr/>
    </dgm:pt>
    <dgm:pt modelId="{80DF451A-FB06-8E49-ADB4-7F7ED48A31BE}" type="pres">
      <dgm:prSet presAssocID="{5C8400EE-3BEE-45A8-9EF6-AFB210FBCE09}" presName="composite" presStyleCnt="0"/>
      <dgm:spPr/>
    </dgm:pt>
    <dgm:pt modelId="{C1AE3CAE-C25B-074B-BC9C-A12DBDD97BD9}" type="pres">
      <dgm:prSet presAssocID="{5C8400EE-3BEE-45A8-9EF6-AFB210FBCE09}" presName="parTx" presStyleLbl="alignNode1" presStyleIdx="0" presStyleCnt="3">
        <dgm:presLayoutVars>
          <dgm:chMax val="0"/>
          <dgm:chPref val="0"/>
        </dgm:presLayoutVars>
      </dgm:prSet>
      <dgm:spPr/>
    </dgm:pt>
    <dgm:pt modelId="{B6869D7D-20EF-3D4A-AC0B-6F1BD3023B27}" type="pres">
      <dgm:prSet presAssocID="{5C8400EE-3BEE-45A8-9EF6-AFB210FBCE09}" presName="desTx" presStyleLbl="alignAccFollowNode1" presStyleIdx="0" presStyleCnt="3">
        <dgm:presLayoutVars/>
      </dgm:prSet>
      <dgm:spPr/>
    </dgm:pt>
    <dgm:pt modelId="{13B3EB0B-0915-E74A-8B9D-65E9699EA364}" type="pres">
      <dgm:prSet presAssocID="{860B8649-1F5A-4D1E-99C4-4768ABAED6DE}" presName="space" presStyleCnt="0"/>
      <dgm:spPr/>
    </dgm:pt>
    <dgm:pt modelId="{1C0B2922-6515-8446-A518-25901D5B9B68}" type="pres">
      <dgm:prSet presAssocID="{DC20992B-740F-4A63-B03B-15D65B8F5F23}" presName="composite" presStyleCnt="0"/>
      <dgm:spPr/>
    </dgm:pt>
    <dgm:pt modelId="{0901C6FD-FC5F-BC41-80F2-47A619BCEE70}" type="pres">
      <dgm:prSet presAssocID="{DC20992B-740F-4A63-B03B-15D65B8F5F23}" presName="parTx" presStyleLbl="alignNode1" presStyleIdx="1" presStyleCnt="3">
        <dgm:presLayoutVars>
          <dgm:chMax val="0"/>
          <dgm:chPref val="0"/>
        </dgm:presLayoutVars>
      </dgm:prSet>
      <dgm:spPr/>
    </dgm:pt>
    <dgm:pt modelId="{82C161A6-9734-D440-A8E6-3E69BF8EDAC3}" type="pres">
      <dgm:prSet presAssocID="{DC20992B-740F-4A63-B03B-15D65B8F5F23}" presName="desTx" presStyleLbl="alignAccFollowNode1" presStyleIdx="1" presStyleCnt="3">
        <dgm:presLayoutVars/>
      </dgm:prSet>
      <dgm:spPr/>
    </dgm:pt>
    <dgm:pt modelId="{50711EEE-58A6-DC4B-936B-90A36B63ABA1}" type="pres">
      <dgm:prSet presAssocID="{25359783-D347-4EFC-8ACE-14F3E21AAE21}" presName="space" presStyleCnt="0"/>
      <dgm:spPr/>
    </dgm:pt>
    <dgm:pt modelId="{1AF9627C-31F4-6749-9F0B-747EF7787D47}" type="pres">
      <dgm:prSet presAssocID="{8C624273-F353-4B68-9E48-437FCE50E853}" presName="composite" presStyleCnt="0"/>
      <dgm:spPr/>
    </dgm:pt>
    <dgm:pt modelId="{2B4EE248-0B62-2142-A79F-D56011A7E3A9}" type="pres">
      <dgm:prSet presAssocID="{8C624273-F353-4B68-9E48-437FCE50E853}" presName="parTx" presStyleLbl="alignNode1" presStyleIdx="2" presStyleCnt="3">
        <dgm:presLayoutVars>
          <dgm:chMax val="0"/>
          <dgm:chPref val="0"/>
        </dgm:presLayoutVars>
      </dgm:prSet>
      <dgm:spPr/>
    </dgm:pt>
    <dgm:pt modelId="{CDB6CB41-45D4-9640-8B4F-DCFBC8C6F2B3}" type="pres">
      <dgm:prSet presAssocID="{8C624273-F353-4B68-9E48-437FCE50E853}" presName="desTx" presStyleLbl="alignAccFollowNode1" presStyleIdx="2" presStyleCnt="3">
        <dgm:presLayoutVars/>
      </dgm:prSet>
      <dgm:spPr/>
    </dgm:pt>
  </dgm:ptLst>
  <dgm:cxnLst>
    <dgm:cxn modelId="{1783B108-2EC7-2A47-9935-A9D2BC6443EF}" type="presOf" srcId="{95A9B058-3C65-46DC-A554-F02D17261124}" destId="{82C161A6-9734-D440-A8E6-3E69BF8EDAC3}" srcOrd="0" destOrd="0" presId="urn:microsoft.com/office/officeart/2016/7/layout/ChevronBlockProcess"/>
    <dgm:cxn modelId="{D894240A-72A4-483C-B7D3-82340C3BE7AF}" srcId="{7D7064D8-09E2-45EE-9D35-A47C320DFA07}" destId="{DC20992B-740F-4A63-B03B-15D65B8F5F23}" srcOrd="1" destOrd="0" parTransId="{9C963C62-A08B-4DAA-8DEE-B693FE258678}" sibTransId="{25359783-D347-4EFC-8ACE-14F3E21AAE21}"/>
    <dgm:cxn modelId="{9202852E-521B-44DE-ADF6-371D76A93783}" srcId="{8C624273-F353-4B68-9E48-437FCE50E853}" destId="{A68AF874-D7A2-4E7B-8C66-76D6BE1A6D63}" srcOrd="0" destOrd="0" parTransId="{C1ABE447-F132-4CE7-BEE7-C154A5C9CC23}" sibTransId="{7B335D0C-E205-417C-853D-0179906221CF}"/>
    <dgm:cxn modelId="{F4295732-85BA-7849-B54E-AA2B51349DED}" type="presOf" srcId="{DC20992B-740F-4A63-B03B-15D65B8F5F23}" destId="{0901C6FD-FC5F-BC41-80F2-47A619BCEE70}" srcOrd="0" destOrd="0" presId="urn:microsoft.com/office/officeart/2016/7/layout/ChevronBlockProcess"/>
    <dgm:cxn modelId="{2E3B173A-057F-114B-B0B3-F2533961FF4B}" type="presOf" srcId="{A68AF874-D7A2-4E7B-8C66-76D6BE1A6D63}" destId="{CDB6CB41-45D4-9640-8B4F-DCFBC8C6F2B3}" srcOrd="0" destOrd="0" presId="urn:microsoft.com/office/officeart/2016/7/layout/ChevronBlockProcess"/>
    <dgm:cxn modelId="{76949B49-A2C7-504C-B15C-83FC222CE133}" type="presOf" srcId="{5C8400EE-3BEE-45A8-9EF6-AFB210FBCE09}" destId="{C1AE3CAE-C25B-074B-BC9C-A12DBDD97BD9}" srcOrd="0" destOrd="0" presId="urn:microsoft.com/office/officeart/2016/7/layout/ChevronBlockProcess"/>
    <dgm:cxn modelId="{3F869F6D-0693-094D-9186-CC48D375AB54}" type="presOf" srcId="{7D7064D8-09E2-45EE-9D35-A47C320DFA07}" destId="{0377F7E3-0E64-4543-8BDC-D6A04116B3BA}" srcOrd="0" destOrd="0" presId="urn:microsoft.com/office/officeart/2016/7/layout/ChevronBlockProcess"/>
    <dgm:cxn modelId="{04A44587-B7E5-42F9-8B36-B84FDA04973C}" srcId="{7D7064D8-09E2-45EE-9D35-A47C320DFA07}" destId="{5C8400EE-3BEE-45A8-9EF6-AFB210FBCE09}" srcOrd="0" destOrd="0" parTransId="{FE7DAF5A-15D6-4131-8E34-492AFF22F89F}" sibTransId="{860B8649-1F5A-4D1E-99C4-4768ABAED6DE}"/>
    <dgm:cxn modelId="{9F779088-A8F5-6B4E-8333-7EA7568D8C7D}" type="presOf" srcId="{8C624273-F353-4B68-9E48-437FCE50E853}" destId="{2B4EE248-0B62-2142-A79F-D56011A7E3A9}" srcOrd="0" destOrd="0" presId="urn:microsoft.com/office/officeart/2016/7/layout/ChevronBlockProcess"/>
    <dgm:cxn modelId="{D55C499F-7804-4463-86C7-5EDA6CA7C8DD}" srcId="{7D7064D8-09E2-45EE-9D35-A47C320DFA07}" destId="{8C624273-F353-4B68-9E48-437FCE50E853}" srcOrd="2" destOrd="0" parTransId="{3D76BF64-59A9-4D02-B8E6-E42525F82849}" sibTransId="{86010B4D-B00C-445F-BE6B-377A6180E615}"/>
    <dgm:cxn modelId="{AC5483A6-BC65-471F-83C8-D82BFB308105}" srcId="{DC20992B-740F-4A63-B03B-15D65B8F5F23}" destId="{95A9B058-3C65-46DC-A554-F02D17261124}" srcOrd="0" destOrd="0" parTransId="{70F93508-7DED-4A95-B60A-71AD1828220F}" sibTransId="{ADD349C4-271B-4E32-853F-D0426F0594B1}"/>
    <dgm:cxn modelId="{56020FBE-410C-41FC-A9B4-BCC2E86E0F51}" srcId="{5C8400EE-3BEE-45A8-9EF6-AFB210FBCE09}" destId="{9304B060-2BE3-47BB-A75F-F0C97E5C58BB}" srcOrd="0" destOrd="0" parTransId="{F8835C5B-FBA1-4A7C-A8D1-FD154694E44E}" sibTransId="{4500421D-7C27-410A-9F6F-5AD135A5C60F}"/>
    <dgm:cxn modelId="{C33A8ABE-60C6-1A49-8EE8-4C80909FD7E4}" type="presOf" srcId="{9304B060-2BE3-47BB-A75F-F0C97E5C58BB}" destId="{B6869D7D-20EF-3D4A-AC0B-6F1BD3023B27}" srcOrd="0" destOrd="0" presId="urn:microsoft.com/office/officeart/2016/7/layout/ChevronBlockProcess"/>
    <dgm:cxn modelId="{470FE9E1-2951-7A49-A37E-9B271581A518}" type="presParOf" srcId="{0377F7E3-0E64-4543-8BDC-D6A04116B3BA}" destId="{80DF451A-FB06-8E49-ADB4-7F7ED48A31BE}" srcOrd="0" destOrd="0" presId="urn:microsoft.com/office/officeart/2016/7/layout/ChevronBlockProcess"/>
    <dgm:cxn modelId="{AF31F64B-3ADA-0445-B2E1-A3737B5DCD9C}" type="presParOf" srcId="{80DF451A-FB06-8E49-ADB4-7F7ED48A31BE}" destId="{C1AE3CAE-C25B-074B-BC9C-A12DBDD97BD9}" srcOrd="0" destOrd="0" presId="urn:microsoft.com/office/officeart/2016/7/layout/ChevronBlockProcess"/>
    <dgm:cxn modelId="{451CD0AD-9193-0E4B-8588-7DB774134654}" type="presParOf" srcId="{80DF451A-FB06-8E49-ADB4-7F7ED48A31BE}" destId="{B6869D7D-20EF-3D4A-AC0B-6F1BD3023B27}" srcOrd="1" destOrd="0" presId="urn:microsoft.com/office/officeart/2016/7/layout/ChevronBlockProcess"/>
    <dgm:cxn modelId="{B8A24ACD-00EA-1E4E-B2FE-0A0328EB5BD8}" type="presParOf" srcId="{0377F7E3-0E64-4543-8BDC-D6A04116B3BA}" destId="{13B3EB0B-0915-E74A-8B9D-65E9699EA364}" srcOrd="1" destOrd="0" presId="urn:microsoft.com/office/officeart/2016/7/layout/ChevronBlockProcess"/>
    <dgm:cxn modelId="{ABB7B7FE-348A-B844-8EFC-BC1A8E4A8BBE}" type="presParOf" srcId="{0377F7E3-0E64-4543-8BDC-D6A04116B3BA}" destId="{1C0B2922-6515-8446-A518-25901D5B9B68}" srcOrd="2" destOrd="0" presId="urn:microsoft.com/office/officeart/2016/7/layout/ChevronBlockProcess"/>
    <dgm:cxn modelId="{019C8BB1-93CA-8D41-B1F9-42960AE0D8FC}" type="presParOf" srcId="{1C0B2922-6515-8446-A518-25901D5B9B68}" destId="{0901C6FD-FC5F-BC41-80F2-47A619BCEE70}" srcOrd="0" destOrd="0" presId="urn:microsoft.com/office/officeart/2016/7/layout/ChevronBlockProcess"/>
    <dgm:cxn modelId="{0B37E858-CDC8-BE4C-A0EB-E231F09581CF}" type="presParOf" srcId="{1C0B2922-6515-8446-A518-25901D5B9B68}" destId="{82C161A6-9734-D440-A8E6-3E69BF8EDAC3}" srcOrd="1" destOrd="0" presId="urn:microsoft.com/office/officeart/2016/7/layout/ChevronBlockProcess"/>
    <dgm:cxn modelId="{15395CAE-F1B6-F941-8576-4C607BDE2B26}" type="presParOf" srcId="{0377F7E3-0E64-4543-8BDC-D6A04116B3BA}" destId="{50711EEE-58A6-DC4B-936B-90A36B63ABA1}" srcOrd="3" destOrd="0" presId="urn:microsoft.com/office/officeart/2016/7/layout/ChevronBlockProcess"/>
    <dgm:cxn modelId="{8B44FC05-3E1B-EC48-840A-3C77AC514DA6}" type="presParOf" srcId="{0377F7E3-0E64-4543-8BDC-D6A04116B3BA}" destId="{1AF9627C-31F4-6749-9F0B-747EF7787D47}" srcOrd="4" destOrd="0" presId="urn:microsoft.com/office/officeart/2016/7/layout/ChevronBlockProcess"/>
    <dgm:cxn modelId="{49511318-83C8-9C44-9ECD-6B630602256E}" type="presParOf" srcId="{1AF9627C-31F4-6749-9F0B-747EF7787D47}" destId="{2B4EE248-0B62-2142-A79F-D56011A7E3A9}" srcOrd="0" destOrd="0" presId="urn:microsoft.com/office/officeart/2016/7/layout/ChevronBlockProcess"/>
    <dgm:cxn modelId="{0334F085-5FCE-8044-972D-CC8F1A8960D4}" type="presParOf" srcId="{1AF9627C-31F4-6749-9F0B-747EF7787D47}" destId="{CDB6CB41-45D4-9640-8B4F-DCFBC8C6F2B3}" srcOrd="1" destOrd="0" presId="urn:microsoft.com/office/officeart/2016/7/layout/ChevronBlock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E3CAE-C25B-074B-BC9C-A12DBDD97BD9}">
      <dsp:nvSpPr>
        <dsp:cNvPr id="0" name=""/>
        <dsp:cNvSpPr/>
      </dsp:nvSpPr>
      <dsp:spPr>
        <a:xfrm>
          <a:off x="3613" y="2000000"/>
          <a:ext cx="3364257" cy="1009277"/>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18" tIns="124618" rIns="124618" bIns="124618" numCol="1" spcCol="1270" anchor="ctr" anchorCtr="0">
          <a:noAutofit/>
        </a:bodyPr>
        <a:lstStyle/>
        <a:p>
          <a:pPr marL="0" lvl="0" indent="0" algn="ctr" defTabSz="1200150">
            <a:lnSpc>
              <a:spcPct val="90000"/>
            </a:lnSpc>
            <a:spcBef>
              <a:spcPct val="0"/>
            </a:spcBef>
            <a:spcAft>
              <a:spcPct val="35000"/>
            </a:spcAft>
            <a:buNone/>
          </a:pPr>
          <a:r>
            <a:rPr lang="en-US" sz="2700" kern="1200"/>
            <a:t>Code Scanning</a:t>
          </a:r>
        </a:p>
      </dsp:txBody>
      <dsp:txXfrm>
        <a:off x="306396" y="2000000"/>
        <a:ext cx="2758691" cy="1009277"/>
      </dsp:txXfrm>
    </dsp:sp>
    <dsp:sp modelId="{B6869D7D-20EF-3D4A-AC0B-6F1BD3023B27}">
      <dsp:nvSpPr>
        <dsp:cNvPr id="0" name=""/>
        <dsp:cNvSpPr/>
      </dsp:nvSpPr>
      <dsp:spPr>
        <a:xfrm>
          <a:off x="3613" y="3009277"/>
          <a:ext cx="3061474" cy="49907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925" tIns="241925" rIns="241925" bIns="483849" numCol="1" spcCol="1270" anchor="t" anchorCtr="0">
          <a:noAutofit/>
        </a:bodyPr>
        <a:lstStyle/>
        <a:p>
          <a:pPr marL="0" lvl="0" indent="0" algn="l" defTabSz="889000">
            <a:lnSpc>
              <a:spcPct val="90000"/>
            </a:lnSpc>
            <a:spcBef>
              <a:spcPct val="0"/>
            </a:spcBef>
            <a:spcAft>
              <a:spcPct val="35000"/>
            </a:spcAft>
            <a:buNone/>
          </a:pPr>
          <a:endParaRPr lang="en-US" sz="2000" kern="1200"/>
        </a:p>
      </dsp:txBody>
      <dsp:txXfrm>
        <a:off x="3613" y="3009277"/>
        <a:ext cx="3061474" cy="4990722"/>
      </dsp:txXfrm>
    </dsp:sp>
    <dsp:sp modelId="{0901C6FD-FC5F-BC41-80F2-47A619BCEE70}">
      <dsp:nvSpPr>
        <dsp:cNvPr id="0" name=""/>
        <dsp:cNvSpPr/>
      </dsp:nvSpPr>
      <dsp:spPr>
        <a:xfrm>
          <a:off x="3317871" y="2000000"/>
          <a:ext cx="3364257" cy="1009277"/>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18" tIns="124618" rIns="124618" bIns="124618" numCol="1" spcCol="1270" anchor="ctr" anchorCtr="0">
          <a:noAutofit/>
        </a:bodyPr>
        <a:lstStyle/>
        <a:p>
          <a:pPr marL="0" lvl="0" indent="0" algn="ctr" defTabSz="1200150">
            <a:lnSpc>
              <a:spcPct val="90000"/>
            </a:lnSpc>
            <a:spcBef>
              <a:spcPct val="0"/>
            </a:spcBef>
            <a:spcAft>
              <a:spcPct val="35000"/>
            </a:spcAft>
            <a:buNone/>
          </a:pPr>
          <a:r>
            <a:rPr lang="en-US" sz="2700" kern="1200"/>
            <a:t>Secret Scanning</a:t>
          </a:r>
        </a:p>
      </dsp:txBody>
      <dsp:txXfrm>
        <a:off x="3620654" y="2000000"/>
        <a:ext cx="2758691" cy="1009277"/>
      </dsp:txXfrm>
    </dsp:sp>
    <dsp:sp modelId="{82C161A6-9734-D440-A8E6-3E69BF8EDAC3}">
      <dsp:nvSpPr>
        <dsp:cNvPr id="0" name=""/>
        <dsp:cNvSpPr/>
      </dsp:nvSpPr>
      <dsp:spPr>
        <a:xfrm>
          <a:off x="3317871" y="3009277"/>
          <a:ext cx="3061474" cy="49907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925" tIns="241925" rIns="241925" bIns="483849" numCol="1" spcCol="1270" anchor="t" anchorCtr="0">
          <a:noAutofit/>
        </a:bodyPr>
        <a:lstStyle/>
        <a:p>
          <a:pPr marL="0" lvl="0" indent="0" algn="l" defTabSz="889000">
            <a:lnSpc>
              <a:spcPct val="90000"/>
            </a:lnSpc>
            <a:spcBef>
              <a:spcPct val="0"/>
            </a:spcBef>
            <a:spcAft>
              <a:spcPct val="35000"/>
            </a:spcAft>
            <a:buNone/>
          </a:pPr>
          <a:endParaRPr lang="en-US" sz="2000" kern="1200"/>
        </a:p>
      </dsp:txBody>
      <dsp:txXfrm>
        <a:off x="3317871" y="3009277"/>
        <a:ext cx="3061474" cy="4990722"/>
      </dsp:txXfrm>
    </dsp:sp>
    <dsp:sp modelId="{2B4EE248-0B62-2142-A79F-D56011A7E3A9}">
      <dsp:nvSpPr>
        <dsp:cNvPr id="0" name=""/>
        <dsp:cNvSpPr/>
      </dsp:nvSpPr>
      <dsp:spPr>
        <a:xfrm>
          <a:off x="6632128" y="2000000"/>
          <a:ext cx="3364257" cy="1009277"/>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18" tIns="124618" rIns="124618" bIns="124618" numCol="1" spcCol="1270" anchor="ctr" anchorCtr="0">
          <a:noAutofit/>
        </a:bodyPr>
        <a:lstStyle/>
        <a:p>
          <a:pPr marL="0" lvl="0" indent="0" algn="ctr" defTabSz="1200150">
            <a:lnSpc>
              <a:spcPct val="90000"/>
            </a:lnSpc>
            <a:spcBef>
              <a:spcPct val="0"/>
            </a:spcBef>
            <a:spcAft>
              <a:spcPct val="35000"/>
            </a:spcAft>
            <a:buNone/>
          </a:pPr>
          <a:r>
            <a:rPr lang="en-US" sz="2700" kern="1200"/>
            <a:t>Dependency Review</a:t>
          </a:r>
        </a:p>
      </dsp:txBody>
      <dsp:txXfrm>
        <a:off x="6934911" y="2000000"/>
        <a:ext cx="2758691" cy="1009277"/>
      </dsp:txXfrm>
    </dsp:sp>
    <dsp:sp modelId="{CDB6CB41-45D4-9640-8B4F-DCFBC8C6F2B3}">
      <dsp:nvSpPr>
        <dsp:cNvPr id="0" name=""/>
        <dsp:cNvSpPr/>
      </dsp:nvSpPr>
      <dsp:spPr>
        <a:xfrm>
          <a:off x="6632128" y="3009277"/>
          <a:ext cx="3061474" cy="49907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925" tIns="241925" rIns="241925" bIns="483849" numCol="1" spcCol="1270" anchor="t" anchorCtr="0">
          <a:noAutofit/>
        </a:bodyPr>
        <a:lstStyle/>
        <a:p>
          <a:pPr marL="0" lvl="0" indent="0" algn="l" defTabSz="889000">
            <a:lnSpc>
              <a:spcPct val="90000"/>
            </a:lnSpc>
            <a:spcBef>
              <a:spcPct val="0"/>
            </a:spcBef>
            <a:spcAft>
              <a:spcPct val="35000"/>
            </a:spcAft>
            <a:buNone/>
          </a:pPr>
          <a:endParaRPr lang="en-US" sz="2000" kern="1200"/>
        </a:p>
      </dsp:txBody>
      <dsp:txXfrm>
        <a:off x="6632128" y="3009277"/>
        <a:ext cx="3061474" cy="4990722"/>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771A0-E013-A346-93BC-24C0266DC475}" type="datetimeFigureOut">
              <a:rPr lang="en-JP" smtClean="0"/>
              <a:t>2023/12/19</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716A9-4FEC-964B-ACEA-92B065C953BA}" type="slidenum">
              <a:rPr lang="en-JP" smtClean="0"/>
              <a:t>‹#›</a:t>
            </a:fld>
            <a:endParaRPr lang="en-JP"/>
          </a:p>
        </p:txBody>
      </p:sp>
    </p:spTree>
    <p:extLst>
      <p:ext uri="{BB962C8B-B14F-4D97-AF65-F5344CB8AC3E}">
        <p14:creationId xmlns:p14="http://schemas.microsoft.com/office/powerpoint/2010/main" val="2417263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たとえばあなたは企業のセキュリティ担当者だとします。セキュリティ担当者の最大のミッションはサイバー攻撃の脅威から自分の組織を守ることです。セキュリティ担当者のみならず、IT産業に関わるひとはみんな世界ではサイバーセキュリティの脅威にさらされており、開発環境のセキュリティ保護はこれまで以上に大切になっていることを知っています。しかしながら攻撃者もまた年々巧妙になっています。セキュリティ担当者の不断の努力に関わらず、世間ではサイバ</a:t>
            </a:r>
            <a:r>
              <a:rPr lang="en-JP"/>
              <a:t>ー攻撃の悲惨な被害が耐えません。</a:t>
            </a:r>
            <a:endParaRPr lang="en-JP" dirty="0"/>
          </a:p>
        </p:txBody>
      </p:sp>
      <p:sp>
        <p:nvSpPr>
          <p:cNvPr id="4" name="Slide Number Placeholder 3"/>
          <p:cNvSpPr>
            <a:spLocks noGrp="1"/>
          </p:cNvSpPr>
          <p:nvPr>
            <p:ph type="sldNum" sz="quarter" idx="5"/>
          </p:nvPr>
        </p:nvSpPr>
        <p:spPr/>
        <p:txBody>
          <a:bodyPr/>
          <a:lstStyle/>
          <a:p>
            <a:fld id="{B65716A9-4FEC-964B-ACEA-92B065C953BA}" type="slidenum">
              <a:rPr lang="en-JP" smtClean="0"/>
              <a:t>1</a:t>
            </a:fld>
            <a:endParaRPr lang="en-JP"/>
          </a:p>
        </p:txBody>
      </p:sp>
    </p:spTree>
    <p:extLst>
      <p:ext uri="{BB962C8B-B14F-4D97-AF65-F5344CB8AC3E}">
        <p14:creationId xmlns:p14="http://schemas.microsoft.com/office/powerpoint/2010/main" val="2542678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F37428C-FDDC-0D47-9CA8-2D5737DA0A75}" type="datetime2">
              <a:rPr lang="en-US" smtClean="0"/>
              <a:t>Tuesday, December 19, 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Sample Footer Text</a:t>
            </a:r>
          </a:p>
        </p:txBody>
      </p:sp>
      <p:sp>
        <p:nvSpPr>
          <p:cNvPr id="6" name="Slide Number Placeholder 5"/>
          <p:cNvSpPr>
            <a:spLocks noGrp="1"/>
          </p:cNvSpPr>
          <p:nvPr>
            <p:ph type="sldNum" sz="quarter" idx="12"/>
          </p:nvPr>
        </p:nvSpPr>
        <p:spPr>
          <a:xfrm>
            <a:off x="8077200" y="1430866"/>
            <a:ext cx="2743200" cy="365125"/>
          </a:xfrm>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606340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4BFE31-B40D-584F-897D-0D9AF4A07A1E}" type="datetime2">
              <a:rPr lang="en-US" smtClean="0"/>
              <a:t>Tuesday, December 19, 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131427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E95427A-F8AB-B542-BF5E-76CC0F7B089E}" type="datetime2">
              <a:rPr lang="en-US" smtClean="0"/>
              <a:t>Tuesday, December 19, 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764144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E95427A-F8AB-B542-BF5E-76CC0F7B089E}" type="datetime2">
              <a:rPr lang="en-US" smtClean="0"/>
              <a:t>Tuesday, December 19, 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7BE69E03-4804-4553-A1EC-F089884EF50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295677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E95427A-F8AB-B542-BF5E-76CC0F7B089E}" type="datetime2">
              <a:rPr lang="en-US" smtClean="0"/>
              <a:t>Tuesday, December 19, 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6926902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95427A-F8AB-B542-BF5E-76CC0F7B089E}" type="datetime2">
              <a:rPr lang="en-US" smtClean="0"/>
              <a:t>Tuesday, December 19, 2023</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83425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95427A-F8AB-B542-BF5E-76CC0F7B089E}" type="datetime2">
              <a:rPr lang="en-US" smtClean="0"/>
              <a:t>Tuesday, December 19, 2023</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3502873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085AD6-F574-4D45-AD67-9E34CD2DE486}" type="datetime2">
              <a:rPr lang="en-US" smtClean="0"/>
              <a:t>Tuesday, December 19,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283249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9743190-2A2E-774B-BB39-9A151A6AA608}" type="datetime2">
              <a:rPr lang="en-US" smtClean="0"/>
              <a:t>Tuesday, December 19, 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656520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2141D-9886-EF49-960C-6127667938F8}" type="datetime2">
              <a:rPr lang="en-US" smtClean="0"/>
              <a:t>Tuesday, December 19,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07368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306140A-09D0-6641-BD7F-CF6DA6FD092E}" type="datetime2">
              <a:rPr lang="en-US" smtClean="0"/>
              <a:t>Tuesday, December 19, 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Sample Footer Text</a:t>
            </a:r>
          </a:p>
        </p:txBody>
      </p:sp>
      <p:sp>
        <p:nvSpPr>
          <p:cNvPr id="6" name="Slide Number Placeholder 5"/>
          <p:cNvSpPr>
            <a:spLocks noGrp="1"/>
          </p:cNvSpPr>
          <p:nvPr>
            <p:ph type="sldNum" sz="quarter" idx="12"/>
          </p:nvPr>
        </p:nvSpPr>
        <p:spPr>
          <a:xfrm>
            <a:off x="10862452" y="381000"/>
            <a:ext cx="643748" cy="365125"/>
          </a:xfrm>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9684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CAA243-2C27-AA42-A83B-C8049AE1718B}" type="datetime2">
              <a:rPr lang="en-US" smtClean="0"/>
              <a:t>Tuesday, December 19, 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30618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15AA09-3136-AD49-9A5B-F56E915AECBE}" type="datetime2">
              <a:rPr lang="en-US" smtClean="0"/>
              <a:t>Tuesday, December 19, 2023</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29866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7ABDC-F860-1E4B-B24D-43759A754BB3}" type="datetime2">
              <a:rPr lang="en-US" smtClean="0"/>
              <a:t>Tuesday, December 19, 2023</a:t>
            </a:fld>
            <a:endParaRPr lang="en-US" dirty="0"/>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294548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89E47-F503-E541-A881-9813DD7C5A95}" type="datetime2">
              <a:rPr lang="en-US" smtClean="0"/>
              <a:t>Tuesday, December 19, 2023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353669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2E839-ECB1-304B-BBA1-B93909768C58}" type="datetime2">
              <a:rPr lang="en-US" smtClean="0"/>
              <a:t>Tuesday, December 19, 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436491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4402C-CE25-C148-ABF5-B53307C8A8AB}" type="datetime2">
              <a:rPr lang="en-US" smtClean="0"/>
              <a:t>Tuesday, December 19, 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53924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E95427A-F8AB-B542-BF5E-76CC0F7B089E}" type="datetime2">
              <a:rPr lang="en-US" smtClean="0"/>
              <a:t>Tuesday, December 19, 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770520385"/>
      </p:ext>
    </p:extLst>
  </p:cSld>
  <p:clrMap bg1="dk1" tx1="lt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hyperlink" Target="https://creativecommons.org/licenses/by/3.0/" TargetMode="External"/><Relationship Id="rId4" Type="http://schemas.openxmlformats.org/officeDocument/2006/relationships/hyperlink" Target="https://simonchadwick.net/tag/libra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hyperlink" Target="https://www.groundup.org.za/article/young-and-broke-and-deb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pngall.com/thinking-man-png/download/34824"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12"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8.png"/><Relationship Id="rId5" Type="http://schemas.openxmlformats.org/officeDocument/2006/relationships/hyperlink" Target="https://www.cde.ual.es/en/enisa-cyber-attacks-becoming-more-sophisticated/" TargetMode="External"/><Relationship Id="rId10" Type="http://schemas.microsoft.com/office/2007/relationships/diagramDrawing" Target="../diagrams/drawing1.xml"/><Relationship Id="rId4" Type="http://schemas.openxmlformats.org/officeDocument/2006/relationships/image" Target="../media/image7.jpe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piqsels.com/en/public-domain-photo-zvygw" TargetMode="Externa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piqsels.com/en/public-domain-photo-zvyg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pxhere.com/en/photo/496646" TargetMode="Externa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pxhere.com/en/photo/49664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creativecommons.org/licenses/by/3.0/" TargetMode="External"/><Relationship Id="rId5" Type="http://schemas.openxmlformats.org/officeDocument/2006/relationships/hyperlink" Target="https://simonchadwick.net/tag/library" TargetMode="Externa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Green Lock In A 3D Electronic System">
            <a:extLst>
              <a:ext uri="{FF2B5EF4-FFF2-40B4-BE49-F238E27FC236}">
                <a16:creationId xmlns:a16="http://schemas.microsoft.com/office/drawing/2014/main" id="{7A4ED071-6ED7-071F-0CD7-BCD8FB370B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0" y="0"/>
            <a:ext cx="12188932" cy="6858000"/>
          </a:xfrm>
          <a:prstGeom prst="rect">
            <a:avLst/>
          </a:prstGeom>
        </p:spPr>
      </p:pic>
      <p:sp>
        <p:nvSpPr>
          <p:cNvPr id="2" name="Title 1">
            <a:extLst>
              <a:ext uri="{FF2B5EF4-FFF2-40B4-BE49-F238E27FC236}">
                <a16:creationId xmlns:a16="http://schemas.microsoft.com/office/drawing/2014/main" id="{83554F22-A99F-DA35-E092-A3840C2AE5FF}"/>
              </a:ext>
            </a:extLst>
          </p:cNvPr>
          <p:cNvSpPr>
            <a:spLocks noGrp="1"/>
          </p:cNvSpPr>
          <p:nvPr>
            <p:ph type="ctrTitle"/>
          </p:nvPr>
        </p:nvSpPr>
        <p:spPr>
          <a:xfrm>
            <a:off x="595457" y="4737347"/>
            <a:ext cx="10998018" cy="1558680"/>
          </a:xfrm>
        </p:spPr>
        <p:txBody>
          <a:bodyPr anchor="b">
            <a:noAutofit/>
          </a:bodyPr>
          <a:lstStyle/>
          <a:p>
            <a:pPr algn="l"/>
            <a:r>
              <a:rPr lang="en-JP" sz="6000" dirty="0">
                <a:solidFill>
                  <a:srgbClr val="FFFFFF"/>
                </a:solidFill>
              </a:rPr>
              <a:t>GitHub Advanced Security</a:t>
            </a:r>
          </a:p>
        </p:txBody>
      </p:sp>
    </p:spTree>
    <p:extLst>
      <p:ext uri="{BB962C8B-B14F-4D97-AF65-F5344CB8AC3E}">
        <p14:creationId xmlns:p14="http://schemas.microsoft.com/office/powerpoint/2010/main" val="109874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AA4561-F8D9-A9AE-22E9-9E1AFB808E5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5" name="Rectangle 14">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helf full of books&#10;&#10;Description automatically generated">
            <a:extLst>
              <a:ext uri="{FF2B5EF4-FFF2-40B4-BE49-F238E27FC236}">
                <a16:creationId xmlns:a16="http://schemas.microsoft.com/office/drawing/2014/main" id="{7B3B2F6F-1577-F4AA-9B19-CA8E2CF170B4}"/>
              </a:ext>
            </a:extLst>
          </p:cNvPr>
          <p:cNvPicPr>
            <a:picLocks noChangeAspect="1"/>
          </p:cNvPicPr>
          <p:nvPr/>
        </p:nvPicPr>
        <p:blipFill rotWithShape="1">
          <a:blip r:embed="rId3">
            <a:alphaModFix amt="20000"/>
            <a:extLst>
              <a:ext uri="{837473B0-CC2E-450A-ABE3-18F120FF3D39}">
                <a1611:picAttrSrcUrl xmlns:a1611="http://schemas.microsoft.com/office/drawing/2016/11/main" r:id="rId4"/>
              </a:ext>
            </a:extLst>
          </a:blip>
          <a:srcRect b="8907"/>
          <a:stretch/>
        </p:blipFill>
        <p:spPr>
          <a:xfrm>
            <a:off x="20" y="10"/>
            <a:ext cx="12191980" cy="6857990"/>
          </a:xfrm>
          <a:prstGeom prst="rect">
            <a:avLst/>
          </a:prstGeom>
        </p:spPr>
      </p:pic>
      <p:sp>
        <p:nvSpPr>
          <p:cNvPr id="5" name="TextBox 4">
            <a:extLst>
              <a:ext uri="{FF2B5EF4-FFF2-40B4-BE49-F238E27FC236}">
                <a16:creationId xmlns:a16="http://schemas.microsoft.com/office/drawing/2014/main" id="{DF862BFD-9381-7078-6488-A31E217E67CE}"/>
              </a:ext>
            </a:extLst>
          </p:cNvPr>
          <p:cNvSpPr txBox="1"/>
          <p:nvPr/>
        </p:nvSpPr>
        <p:spPr>
          <a:xfrm>
            <a:off x="9652523" y="6657945"/>
            <a:ext cx="2539477" cy="200055"/>
          </a:xfrm>
          <a:prstGeom prst="rect">
            <a:avLst/>
          </a:prstGeom>
          <a:solidFill>
            <a:srgbClr val="000000"/>
          </a:solidFill>
        </p:spPr>
        <p:txBody>
          <a:bodyPr wrap="none" rtlCol="0">
            <a:spAutoFit/>
          </a:bodyPr>
          <a:lstStyle/>
          <a:p>
            <a:pPr algn="r">
              <a:spcAft>
                <a:spcPts val="600"/>
              </a:spcAft>
            </a:pPr>
            <a:r>
              <a:rPr lang="en-JP" sz="700">
                <a:solidFill>
                  <a:srgbClr val="FFFFFF"/>
                </a:solidFill>
                <a:hlinkClick r:id="rId4" tooltip="https://simonchadwick.net/tag/library">
                  <a:extLst>
                    <a:ext uri="{A12FA001-AC4F-418D-AE19-62706E023703}">
                      <ahyp:hlinkClr xmlns:ahyp="http://schemas.microsoft.com/office/drawing/2018/hyperlinkcolor" val="tx"/>
                    </a:ext>
                  </a:extLst>
                </a:hlinkClick>
              </a:rPr>
              <a:t>This Photo</a:t>
            </a:r>
            <a:r>
              <a:rPr lang="en-JP" sz="700">
                <a:solidFill>
                  <a:srgbClr val="FFFFFF"/>
                </a:solidFill>
              </a:rPr>
              <a:t> by Unknown Author is licensed under </a:t>
            </a:r>
            <a:r>
              <a:rPr lang="en-JP"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JP" sz="700">
              <a:solidFill>
                <a:srgbClr val="FFFFFF"/>
              </a:solidFill>
            </a:endParaRPr>
          </a:p>
        </p:txBody>
      </p:sp>
      <p:grpSp>
        <p:nvGrpSpPr>
          <p:cNvPr id="9" name="Group 8">
            <a:extLst>
              <a:ext uri="{FF2B5EF4-FFF2-40B4-BE49-F238E27FC236}">
                <a16:creationId xmlns:a16="http://schemas.microsoft.com/office/drawing/2014/main" id="{5773EA48-994A-F83C-68AB-AA767475BDD3}"/>
              </a:ext>
            </a:extLst>
          </p:cNvPr>
          <p:cNvGrpSpPr/>
          <p:nvPr/>
        </p:nvGrpSpPr>
        <p:grpSpPr>
          <a:xfrm>
            <a:off x="372631" y="3778712"/>
            <a:ext cx="6367874" cy="2630354"/>
            <a:chOff x="372631" y="3778712"/>
            <a:chExt cx="6367874" cy="2630354"/>
          </a:xfrm>
        </p:grpSpPr>
        <p:pic>
          <p:nvPicPr>
            <p:cNvPr id="3" name="Picture 2" descr="A screenshot of a computer&#10;&#10;Description automatically generated">
              <a:extLst>
                <a:ext uri="{FF2B5EF4-FFF2-40B4-BE49-F238E27FC236}">
                  <a16:creationId xmlns:a16="http://schemas.microsoft.com/office/drawing/2014/main" id="{95E38071-3BBE-EF7A-BB0B-B0162FB939C7}"/>
                </a:ext>
              </a:extLst>
            </p:cNvPr>
            <p:cNvPicPr>
              <a:picLocks noChangeAspect="1"/>
            </p:cNvPicPr>
            <p:nvPr/>
          </p:nvPicPr>
          <p:blipFill>
            <a:blip r:embed="rId6"/>
            <a:stretch>
              <a:fillRect/>
            </a:stretch>
          </p:blipFill>
          <p:spPr>
            <a:xfrm>
              <a:off x="372631" y="3778712"/>
              <a:ext cx="6367874" cy="2630354"/>
            </a:xfrm>
            <a:prstGeom prst="rect">
              <a:avLst/>
            </a:prstGeom>
          </p:spPr>
        </p:pic>
        <p:sp>
          <p:nvSpPr>
            <p:cNvPr id="6" name="Rounded Rectangular Callout 5">
              <a:extLst>
                <a:ext uri="{FF2B5EF4-FFF2-40B4-BE49-F238E27FC236}">
                  <a16:creationId xmlns:a16="http://schemas.microsoft.com/office/drawing/2014/main" id="{A3F99E18-C1B2-D1D2-17DF-BD3029FBC8C4}"/>
                </a:ext>
              </a:extLst>
            </p:cNvPr>
            <p:cNvSpPr/>
            <p:nvPr/>
          </p:nvSpPr>
          <p:spPr>
            <a:xfrm>
              <a:off x="3800916" y="3972492"/>
              <a:ext cx="2404086" cy="732496"/>
            </a:xfrm>
            <a:prstGeom prst="wedgeRoundRectCallout">
              <a:avLst>
                <a:gd name="adj1" fmla="val -59178"/>
                <a:gd name="adj2" fmla="val 10261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Dependabot</a:t>
              </a:r>
            </a:p>
            <a:p>
              <a:pPr algn="ctr"/>
              <a:r>
                <a:rPr lang="en-JP" sz="1600" dirty="0"/>
                <a:t>detects vulnerability</a:t>
              </a:r>
            </a:p>
          </p:txBody>
        </p:sp>
      </p:grpSp>
      <p:grpSp>
        <p:nvGrpSpPr>
          <p:cNvPr id="18" name="Group 17">
            <a:extLst>
              <a:ext uri="{FF2B5EF4-FFF2-40B4-BE49-F238E27FC236}">
                <a16:creationId xmlns:a16="http://schemas.microsoft.com/office/drawing/2014/main" id="{C66D52A9-9EB5-49C8-09BC-3E2C8A82B0F3}"/>
              </a:ext>
            </a:extLst>
          </p:cNvPr>
          <p:cNvGrpSpPr/>
          <p:nvPr/>
        </p:nvGrpSpPr>
        <p:grpSpPr>
          <a:xfrm>
            <a:off x="2209800" y="963079"/>
            <a:ext cx="8932557" cy="4010212"/>
            <a:chOff x="2209800" y="963079"/>
            <a:chExt cx="8932557" cy="4010212"/>
          </a:xfrm>
        </p:grpSpPr>
        <p:pic>
          <p:nvPicPr>
            <p:cNvPr id="16" name="Picture 15" descr="A screenshot of a computer error&#10;&#10;Description automatically generated">
              <a:extLst>
                <a:ext uri="{FF2B5EF4-FFF2-40B4-BE49-F238E27FC236}">
                  <a16:creationId xmlns:a16="http://schemas.microsoft.com/office/drawing/2014/main" id="{A9CA8FD1-F299-E30F-70E8-B15BFC3213C1}"/>
                </a:ext>
              </a:extLst>
            </p:cNvPr>
            <p:cNvPicPr>
              <a:picLocks noChangeAspect="1"/>
            </p:cNvPicPr>
            <p:nvPr/>
          </p:nvPicPr>
          <p:blipFill>
            <a:blip r:embed="rId7"/>
            <a:stretch>
              <a:fillRect/>
            </a:stretch>
          </p:blipFill>
          <p:spPr>
            <a:xfrm>
              <a:off x="2209800" y="1374209"/>
              <a:ext cx="7772400" cy="3599082"/>
            </a:xfrm>
            <a:prstGeom prst="rect">
              <a:avLst/>
            </a:prstGeom>
            <a:ln>
              <a:noFill/>
            </a:ln>
            <a:effectLst>
              <a:outerShdw blurRad="292100" dist="139700" dir="2700000" algn="tl" rotWithShape="0">
                <a:srgbClr val="333333">
                  <a:alpha val="65000"/>
                </a:srgbClr>
              </a:outerShdw>
            </a:effectLst>
          </p:spPr>
        </p:pic>
        <p:sp>
          <p:nvSpPr>
            <p:cNvPr id="17" name="Rounded Rectangular Callout 16">
              <a:extLst>
                <a:ext uri="{FF2B5EF4-FFF2-40B4-BE49-F238E27FC236}">
                  <a16:creationId xmlns:a16="http://schemas.microsoft.com/office/drawing/2014/main" id="{D95610EF-CDAB-C07E-93E3-E6A3A9ECA365}"/>
                </a:ext>
              </a:extLst>
            </p:cNvPr>
            <p:cNvSpPr/>
            <p:nvPr/>
          </p:nvSpPr>
          <p:spPr>
            <a:xfrm>
              <a:off x="9064267" y="963079"/>
              <a:ext cx="2078090" cy="732496"/>
            </a:xfrm>
            <a:prstGeom prst="wedgeRoundRectCallout">
              <a:avLst>
                <a:gd name="adj1" fmla="val -59178"/>
                <a:gd name="adj2" fmla="val 10261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Vulnerability</a:t>
              </a:r>
            </a:p>
            <a:p>
              <a:pPr algn="ctr"/>
              <a:r>
                <a:rPr lang="en-JP" sz="1600" dirty="0"/>
                <a:t>details</a:t>
              </a:r>
            </a:p>
          </p:txBody>
        </p:sp>
      </p:grpSp>
      <p:grpSp>
        <p:nvGrpSpPr>
          <p:cNvPr id="22" name="Group 21">
            <a:extLst>
              <a:ext uri="{FF2B5EF4-FFF2-40B4-BE49-F238E27FC236}">
                <a16:creationId xmlns:a16="http://schemas.microsoft.com/office/drawing/2014/main" id="{40CC5754-5932-8CE6-328F-0565563D2EE2}"/>
              </a:ext>
            </a:extLst>
          </p:cNvPr>
          <p:cNvGrpSpPr/>
          <p:nvPr/>
        </p:nvGrpSpPr>
        <p:grpSpPr>
          <a:xfrm>
            <a:off x="3952308" y="297928"/>
            <a:ext cx="7772400" cy="3383894"/>
            <a:chOff x="3909918" y="1630968"/>
            <a:chExt cx="7772400" cy="3383894"/>
          </a:xfrm>
        </p:grpSpPr>
        <p:pic>
          <p:nvPicPr>
            <p:cNvPr id="20" name="Picture 19" descr="A screenshot of a computer&#10;&#10;Description automatically generated">
              <a:extLst>
                <a:ext uri="{FF2B5EF4-FFF2-40B4-BE49-F238E27FC236}">
                  <a16:creationId xmlns:a16="http://schemas.microsoft.com/office/drawing/2014/main" id="{B30A0E1D-541C-E76D-12BF-071CE2F86257}"/>
                </a:ext>
              </a:extLst>
            </p:cNvPr>
            <p:cNvPicPr>
              <a:picLocks noChangeAspect="1"/>
            </p:cNvPicPr>
            <p:nvPr/>
          </p:nvPicPr>
          <p:blipFill>
            <a:blip r:embed="rId8"/>
            <a:stretch>
              <a:fillRect/>
            </a:stretch>
          </p:blipFill>
          <p:spPr>
            <a:xfrm>
              <a:off x="3909918" y="2073705"/>
              <a:ext cx="7772400" cy="2941157"/>
            </a:xfrm>
            <a:prstGeom prst="rect">
              <a:avLst/>
            </a:prstGeom>
            <a:ln>
              <a:noFill/>
            </a:ln>
            <a:effectLst>
              <a:outerShdw blurRad="292100" dist="139700" dir="2700000" algn="tl" rotWithShape="0">
                <a:srgbClr val="333333">
                  <a:alpha val="65000"/>
                </a:srgbClr>
              </a:outerShdw>
            </a:effectLst>
          </p:spPr>
        </p:pic>
        <p:sp>
          <p:nvSpPr>
            <p:cNvPr id="21" name="Rounded Rectangular Callout 20">
              <a:extLst>
                <a:ext uri="{FF2B5EF4-FFF2-40B4-BE49-F238E27FC236}">
                  <a16:creationId xmlns:a16="http://schemas.microsoft.com/office/drawing/2014/main" id="{E1AA8517-CFBA-843E-8BEF-300998CE6560}"/>
                </a:ext>
              </a:extLst>
            </p:cNvPr>
            <p:cNvSpPr/>
            <p:nvPr/>
          </p:nvSpPr>
          <p:spPr>
            <a:xfrm>
              <a:off x="9725341" y="1630968"/>
              <a:ext cx="1878254" cy="1027676"/>
            </a:xfrm>
            <a:prstGeom prst="wedgeRoundRectCallout">
              <a:avLst>
                <a:gd name="adj1" fmla="val -59178"/>
                <a:gd name="adj2" fmla="val 10261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PR is</a:t>
              </a:r>
            </a:p>
            <a:p>
              <a:pPr algn="ctr"/>
              <a:r>
                <a:rPr lang="en-JP" sz="1600" dirty="0"/>
                <a:t>automatically created</a:t>
              </a:r>
            </a:p>
          </p:txBody>
        </p:sp>
      </p:grpSp>
    </p:spTree>
    <p:extLst>
      <p:ext uri="{BB962C8B-B14F-4D97-AF65-F5344CB8AC3E}">
        <p14:creationId xmlns:p14="http://schemas.microsoft.com/office/powerpoint/2010/main" val="306202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3" name="Rectangle 1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4BF4B45B-84D0-26A7-4E44-1DC810151296}"/>
              </a:ext>
            </a:extLst>
          </p:cNvPr>
          <p:cNvPicPr>
            <a:picLocks noChangeAspect="1"/>
          </p:cNvPicPr>
          <p:nvPr/>
        </p:nvPicPr>
        <p:blipFill rotWithShape="1">
          <a:blip r:embed="rId3">
            <a:alphaModFix amt="20000"/>
            <a:extLst>
              <a:ext uri="{837473B0-CC2E-450A-ABE3-18F120FF3D39}">
                <a1611:picAttrSrcUrl xmlns:a1611="http://schemas.microsoft.com/office/drawing/2016/11/main" r:id="rId4"/>
              </a:ext>
            </a:extLst>
          </a:blip>
          <a:srcRect b="15730"/>
          <a:stretch/>
        </p:blipFill>
        <p:spPr>
          <a:xfrm>
            <a:off x="0" y="10"/>
            <a:ext cx="12191980" cy="6857990"/>
          </a:xfrm>
          <a:prstGeom prst="rect">
            <a:avLst/>
          </a:prstGeom>
        </p:spPr>
      </p:pic>
      <p:sp>
        <p:nvSpPr>
          <p:cNvPr id="6" name="TextBox 5">
            <a:extLst>
              <a:ext uri="{FF2B5EF4-FFF2-40B4-BE49-F238E27FC236}">
                <a16:creationId xmlns:a16="http://schemas.microsoft.com/office/drawing/2014/main" id="{983D6823-D4BF-C913-521D-AAA21E56E3E5}"/>
              </a:ext>
            </a:extLst>
          </p:cNvPr>
          <p:cNvSpPr txBox="1"/>
          <p:nvPr/>
        </p:nvSpPr>
        <p:spPr>
          <a:xfrm>
            <a:off x="685790" y="2137662"/>
            <a:ext cx="10820400" cy="4024125"/>
          </a:xfrm>
          <a:prstGeom prst="rect">
            <a:avLst/>
          </a:prstGeom>
        </p:spPr>
        <p:txBody>
          <a:bodyPr vert="horz" lIns="91440" tIns="45720" rIns="91440" bIns="45720" rtlCol="0">
            <a:normAutofit/>
          </a:bodyPr>
          <a:lstStyle/>
          <a:p>
            <a:pPr marL="285750" indent="-228600" defTabSz="914400">
              <a:lnSpc>
                <a:spcPct val="150000"/>
              </a:lnSpc>
              <a:spcAft>
                <a:spcPts val="600"/>
              </a:spcAft>
              <a:buFont typeface="Arial" panose="020B0604020202020204" pitchFamily="34" charset="0"/>
              <a:buChar char="•"/>
            </a:pPr>
            <a:r>
              <a:rPr lang="en-US" sz="2800" dirty="0"/>
              <a:t>Equifax's </a:t>
            </a:r>
            <a:r>
              <a:rPr lang="en-US" sz="2800" b="1" dirty="0">
                <a:solidFill>
                  <a:schemeClr val="accent1"/>
                </a:solidFill>
              </a:rPr>
              <a:t>Failure to Apply Security Patches </a:t>
            </a:r>
            <a:r>
              <a:rPr lang="en-US" sz="2800" dirty="0"/>
              <a:t>Led to 140 Million Sensitive Information Leaks (2017)</a:t>
            </a:r>
          </a:p>
          <a:p>
            <a:pPr marL="285750" indent="-228600" defTabSz="914400">
              <a:lnSpc>
                <a:spcPct val="150000"/>
              </a:lnSpc>
              <a:spcAft>
                <a:spcPts val="600"/>
              </a:spcAft>
              <a:buFont typeface="Arial" panose="020B0604020202020204" pitchFamily="34" charset="0"/>
              <a:buChar char="•"/>
            </a:pPr>
            <a:r>
              <a:rPr lang="en-US" sz="2800" dirty="0"/>
              <a:t>Marriott Hotel’s </a:t>
            </a:r>
            <a:r>
              <a:rPr lang="en-US" sz="2800" b="1" dirty="0">
                <a:solidFill>
                  <a:schemeClr val="accent1"/>
                </a:solidFill>
              </a:rPr>
              <a:t>Code Vulnerability </a:t>
            </a:r>
            <a:r>
              <a:rPr lang="en-US" sz="2800" dirty="0"/>
              <a:t>Led to Hacker Attack and Data Leak of 500 Million People (2018)</a:t>
            </a:r>
          </a:p>
          <a:p>
            <a:pPr marL="285750" indent="-228600" defTabSz="914400">
              <a:lnSpc>
                <a:spcPct val="150000"/>
              </a:lnSpc>
              <a:spcAft>
                <a:spcPts val="600"/>
              </a:spcAft>
              <a:buFont typeface="Arial" panose="020B0604020202020204" pitchFamily="34" charset="0"/>
              <a:buChar char="•"/>
            </a:pPr>
            <a:r>
              <a:rPr lang="en-US" sz="2800" b="1" dirty="0">
                <a:solidFill>
                  <a:schemeClr val="accent1"/>
                </a:solidFill>
              </a:rPr>
              <a:t>Vulnerability</a:t>
            </a:r>
            <a:r>
              <a:rPr lang="en-US" sz="2800" dirty="0"/>
              <a:t> in the well-known OSS Product Log4j Caused a </a:t>
            </a:r>
            <a:r>
              <a:rPr lang="en-US" sz="2800" b="1" dirty="0">
                <a:solidFill>
                  <a:schemeClr val="accent1"/>
                </a:solidFill>
              </a:rPr>
              <a:t>Zero-day Attack </a:t>
            </a:r>
            <a:r>
              <a:rPr lang="en-US" sz="2800" dirty="0"/>
              <a:t>that Sent the Industry into a Panic (2021)</a:t>
            </a:r>
          </a:p>
        </p:txBody>
      </p:sp>
      <p:sp>
        <p:nvSpPr>
          <p:cNvPr id="7" name="Title 4">
            <a:extLst>
              <a:ext uri="{FF2B5EF4-FFF2-40B4-BE49-F238E27FC236}">
                <a16:creationId xmlns:a16="http://schemas.microsoft.com/office/drawing/2014/main" id="{2F4B0830-535C-9A25-5B8F-F864F9540D7B}"/>
              </a:ext>
            </a:extLst>
          </p:cNvPr>
          <p:cNvSpPr txBox="1">
            <a:spLocks/>
          </p:cNvSpPr>
          <p:nvPr/>
        </p:nvSpPr>
        <p:spPr>
          <a:xfrm>
            <a:off x="2285982" y="0"/>
            <a:ext cx="9905998" cy="1905000"/>
          </a:xfrm>
          <a:prstGeom prst="rect">
            <a:avLst/>
          </a:prstGeom>
        </p:spPr>
        <p:txBody>
          <a:bodyPr anchor="ct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4000" b="1" dirty="0"/>
              <a:t>Critical security incidents that have occurred in recent years</a:t>
            </a:r>
            <a:endParaRPr lang="en-JP" b="1" dirty="0"/>
          </a:p>
        </p:txBody>
      </p:sp>
    </p:spTree>
    <p:extLst>
      <p:ext uri="{BB962C8B-B14F-4D97-AF65-F5344CB8AC3E}">
        <p14:creationId xmlns:p14="http://schemas.microsoft.com/office/powerpoint/2010/main" val="228064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ith a beard and a hand on his chin&#10;&#10;Description automatically generated">
            <a:extLst>
              <a:ext uri="{FF2B5EF4-FFF2-40B4-BE49-F238E27FC236}">
                <a16:creationId xmlns:a16="http://schemas.microsoft.com/office/drawing/2014/main" id="{DCB2D642-A2F2-62C0-765C-78E5DD96456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59172" y="2636795"/>
            <a:ext cx="3853399" cy="3371724"/>
          </a:xfrm>
          <a:prstGeom prst="rect">
            <a:avLst/>
          </a:prstGeom>
        </p:spPr>
      </p:pic>
      <p:sp>
        <p:nvSpPr>
          <p:cNvPr id="9" name="Cloud 8">
            <a:extLst>
              <a:ext uri="{FF2B5EF4-FFF2-40B4-BE49-F238E27FC236}">
                <a16:creationId xmlns:a16="http://schemas.microsoft.com/office/drawing/2014/main" id="{D86C3BEA-1F41-4595-134E-D7F1FB90687F}"/>
              </a:ext>
            </a:extLst>
          </p:cNvPr>
          <p:cNvSpPr/>
          <p:nvPr/>
        </p:nvSpPr>
        <p:spPr>
          <a:xfrm>
            <a:off x="2513085" y="2002289"/>
            <a:ext cx="4618427" cy="2464641"/>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2400" dirty="0"/>
              <a:t>Hmm</a:t>
            </a:r>
          </a:p>
          <a:p>
            <a:pPr algn="ctr"/>
            <a:r>
              <a:rPr lang="en-JP" sz="2400" dirty="0"/>
              <a:t>What do we do?</a:t>
            </a:r>
          </a:p>
        </p:txBody>
      </p:sp>
      <p:pic>
        <p:nvPicPr>
          <p:cNvPr id="1026" name="Picture 2">
            <a:extLst>
              <a:ext uri="{FF2B5EF4-FFF2-40B4-BE49-F238E27FC236}">
                <a16:creationId xmlns:a16="http://schemas.microsoft.com/office/drawing/2014/main" id="{11CE9E35-C7C5-8A46-547C-9A7A5A1DE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71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8" name="Picture 17">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0" name="Rectangle 19">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lock&#10;&#10;Description automatically generated">
            <a:extLst>
              <a:ext uri="{FF2B5EF4-FFF2-40B4-BE49-F238E27FC236}">
                <a16:creationId xmlns:a16="http://schemas.microsoft.com/office/drawing/2014/main" id="{93F89295-31D1-0EB7-79AD-EAAF795BF223}"/>
              </a:ext>
            </a:extLst>
          </p:cNvPr>
          <p:cNvPicPr>
            <a:picLocks noChangeAspect="1"/>
          </p:cNvPicPr>
          <p:nvPr/>
        </p:nvPicPr>
        <p:blipFill rotWithShape="1">
          <a:blip r:embed="rId4">
            <a:alphaModFix amt="20000"/>
            <a:extLst>
              <a:ext uri="{837473B0-CC2E-450A-ABE3-18F120FF3D39}">
                <a1611:picAttrSrcUrl xmlns:a1611="http://schemas.microsoft.com/office/drawing/2016/11/main" r:id="rId5"/>
              </a:ext>
            </a:extLst>
          </a:blip>
          <a:srcRect t="3277" b="2973"/>
          <a:stretch/>
        </p:blipFill>
        <p:spPr>
          <a:xfrm>
            <a:off x="20" y="10"/>
            <a:ext cx="12191980" cy="6857990"/>
          </a:xfrm>
          <a:prstGeom prst="rect">
            <a:avLst/>
          </a:prstGeom>
        </p:spPr>
      </p:pic>
      <p:graphicFrame>
        <p:nvGraphicFramePr>
          <p:cNvPr id="11" name="TextBox 2">
            <a:extLst>
              <a:ext uri="{FF2B5EF4-FFF2-40B4-BE49-F238E27FC236}">
                <a16:creationId xmlns:a16="http://schemas.microsoft.com/office/drawing/2014/main" id="{CD297F38-3F5E-4A4D-8189-2A9C42E2F9F2}"/>
              </a:ext>
            </a:extLst>
          </p:cNvPr>
          <p:cNvGraphicFramePr/>
          <p:nvPr/>
        </p:nvGraphicFramePr>
        <p:xfrm>
          <a:off x="0" y="0"/>
          <a:ext cx="0" cy="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itle 4">
            <a:extLst>
              <a:ext uri="{FF2B5EF4-FFF2-40B4-BE49-F238E27FC236}">
                <a16:creationId xmlns:a16="http://schemas.microsoft.com/office/drawing/2014/main" id="{DA97BA1F-450B-730C-B168-0FDB37D40030}"/>
              </a:ext>
            </a:extLst>
          </p:cNvPr>
          <p:cNvSpPr txBox="1">
            <a:spLocks/>
          </p:cNvSpPr>
          <p:nvPr/>
        </p:nvSpPr>
        <p:spPr>
          <a:xfrm>
            <a:off x="2285982" y="0"/>
            <a:ext cx="9905998" cy="1905000"/>
          </a:xfrm>
          <a:prstGeom prst="rect">
            <a:avLst/>
          </a:prstGeom>
        </p:spPr>
        <p:txBody>
          <a:bodyPr anchor="ct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4000" b="1" dirty="0"/>
              <a:t>GitHub Advanced Security</a:t>
            </a:r>
            <a:endParaRPr lang="en-JP" b="1" dirty="0"/>
          </a:p>
        </p:txBody>
      </p:sp>
      <p:sp>
        <p:nvSpPr>
          <p:cNvPr id="13" name="TextBox 12">
            <a:extLst>
              <a:ext uri="{FF2B5EF4-FFF2-40B4-BE49-F238E27FC236}">
                <a16:creationId xmlns:a16="http://schemas.microsoft.com/office/drawing/2014/main" id="{8DA6CB53-C51F-E081-28F3-BD11A480B420}"/>
              </a:ext>
            </a:extLst>
          </p:cNvPr>
          <p:cNvSpPr txBox="1"/>
          <p:nvPr/>
        </p:nvSpPr>
        <p:spPr>
          <a:xfrm>
            <a:off x="685790" y="2137662"/>
            <a:ext cx="10820400" cy="4024125"/>
          </a:xfrm>
          <a:prstGeom prst="rect">
            <a:avLst/>
          </a:prstGeom>
        </p:spPr>
        <p:txBody>
          <a:bodyPr vert="horz" lIns="91440" tIns="45720" rIns="91440" bIns="45720" rtlCol="0">
            <a:normAutofit/>
          </a:bodyPr>
          <a:lstStyle/>
          <a:p>
            <a:pPr marL="285750" indent="-228600" defTabSz="914400">
              <a:lnSpc>
                <a:spcPct val="150000"/>
              </a:lnSpc>
              <a:spcAft>
                <a:spcPts val="600"/>
              </a:spcAft>
              <a:buFont typeface="Arial" panose="020B0604020202020204" pitchFamily="34" charset="0"/>
              <a:buChar char="•"/>
            </a:pPr>
            <a:r>
              <a:rPr lang="en-US" sz="4800" dirty="0"/>
              <a:t>Code Scanning</a:t>
            </a:r>
          </a:p>
          <a:p>
            <a:pPr marL="285750" indent="-228600" defTabSz="914400">
              <a:lnSpc>
                <a:spcPct val="150000"/>
              </a:lnSpc>
              <a:spcAft>
                <a:spcPts val="600"/>
              </a:spcAft>
              <a:buFont typeface="Arial" panose="020B0604020202020204" pitchFamily="34" charset="0"/>
              <a:buChar char="•"/>
            </a:pPr>
            <a:r>
              <a:rPr lang="en-US" sz="4800" dirty="0"/>
              <a:t>Secret Scanning</a:t>
            </a:r>
          </a:p>
          <a:p>
            <a:pPr marL="285750" indent="-228600" defTabSz="914400">
              <a:lnSpc>
                <a:spcPct val="150000"/>
              </a:lnSpc>
              <a:spcAft>
                <a:spcPts val="600"/>
              </a:spcAft>
              <a:buFont typeface="Arial" panose="020B0604020202020204" pitchFamily="34" charset="0"/>
              <a:buChar char="•"/>
            </a:pPr>
            <a:r>
              <a:rPr lang="en-US" sz="4800" dirty="0"/>
              <a:t>Dependency Review</a:t>
            </a:r>
          </a:p>
        </p:txBody>
      </p:sp>
      <p:pic>
        <p:nvPicPr>
          <p:cNvPr id="15" name="Graphic 14">
            <a:extLst>
              <a:ext uri="{FF2B5EF4-FFF2-40B4-BE49-F238E27FC236}">
                <a16:creationId xmlns:a16="http://schemas.microsoft.com/office/drawing/2014/main" id="{43F0940C-D814-C831-FF2A-BB2E903879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41604" y="3911600"/>
            <a:ext cx="1955253" cy="1928469"/>
          </a:xfrm>
          <a:prstGeom prst="rect">
            <a:avLst/>
          </a:prstGeom>
        </p:spPr>
      </p:pic>
    </p:spTree>
    <p:extLst>
      <p:ext uri="{BB962C8B-B14F-4D97-AF65-F5344CB8AC3E}">
        <p14:creationId xmlns:p14="http://schemas.microsoft.com/office/powerpoint/2010/main" val="165195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3" name="Rectangle 1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 screen&#10;&#10;Description automatically generated">
            <a:extLst>
              <a:ext uri="{FF2B5EF4-FFF2-40B4-BE49-F238E27FC236}">
                <a16:creationId xmlns:a16="http://schemas.microsoft.com/office/drawing/2014/main" id="{6946C03B-82E3-C639-B195-8E3EC7C230CE}"/>
              </a:ext>
            </a:extLst>
          </p:cNvPr>
          <p:cNvPicPr>
            <a:picLocks noChangeAspect="1"/>
          </p:cNvPicPr>
          <p:nvPr/>
        </p:nvPicPr>
        <p:blipFill rotWithShape="1">
          <a:blip r:embed="rId4">
            <a:alphaModFix amt="20000"/>
            <a:extLst>
              <a:ext uri="{837473B0-CC2E-450A-ABE3-18F120FF3D39}">
                <a1611:picAttrSrcUrl xmlns:a1611="http://schemas.microsoft.com/office/drawing/2016/11/main" r:id="rId5"/>
              </a:ext>
            </a:extLst>
          </a:blip>
          <a:srcRect t="1708" b="14023"/>
          <a:stretch/>
        </p:blipFill>
        <p:spPr>
          <a:xfrm>
            <a:off x="20" y="10"/>
            <a:ext cx="12191980" cy="6857990"/>
          </a:xfrm>
          <a:prstGeom prst="rect">
            <a:avLst/>
          </a:prstGeom>
        </p:spPr>
      </p:pic>
      <p:sp>
        <p:nvSpPr>
          <p:cNvPr id="7" name="Title 4">
            <a:extLst>
              <a:ext uri="{FF2B5EF4-FFF2-40B4-BE49-F238E27FC236}">
                <a16:creationId xmlns:a16="http://schemas.microsoft.com/office/drawing/2014/main" id="{8F37EADC-8462-506A-74C6-2BC620724ECF}"/>
              </a:ext>
            </a:extLst>
          </p:cNvPr>
          <p:cNvSpPr txBox="1">
            <a:spLocks/>
          </p:cNvSpPr>
          <p:nvPr/>
        </p:nvSpPr>
        <p:spPr>
          <a:xfrm>
            <a:off x="2285982" y="0"/>
            <a:ext cx="9905998" cy="1905000"/>
          </a:xfrm>
          <a:prstGeom prst="rect">
            <a:avLst/>
          </a:prstGeom>
        </p:spPr>
        <p:txBody>
          <a:bodyPr anchor="ct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4000" b="1" dirty="0"/>
              <a:t>Code Scanning</a:t>
            </a:r>
            <a:endParaRPr lang="en-JP" b="1" dirty="0"/>
          </a:p>
        </p:txBody>
      </p:sp>
      <p:sp>
        <p:nvSpPr>
          <p:cNvPr id="8" name="TextBox 7">
            <a:extLst>
              <a:ext uri="{FF2B5EF4-FFF2-40B4-BE49-F238E27FC236}">
                <a16:creationId xmlns:a16="http://schemas.microsoft.com/office/drawing/2014/main" id="{DC011DFE-4962-6935-6712-47AA0FF28C3B}"/>
              </a:ext>
            </a:extLst>
          </p:cNvPr>
          <p:cNvSpPr txBox="1"/>
          <p:nvPr/>
        </p:nvSpPr>
        <p:spPr>
          <a:xfrm>
            <a:off x="685790" y="2137662"/>
            <a:ext cx="10820400" cy="4024125"/>
          </a:xfrm>
          <a:prstGeom prst="rect">
            <a:avLst/>
          </a:prstGeom>
        </p:spPr>
        <p:txBody>
          <a:bodyPr vert="horz" lIns="91440" tIns="45720" rIns="91440" bIns="45720" rtlCol="0">
            <a:normAutofit/>
          </a:bodyPr>
          <a:lstStyle/>
          <a:p>
            <a:pPr marL="285750" indent="-228600" defTabSz="914400">
              <a:lnSpc>
                <a:spcPct val="150000"/>
              </a:lnSpc>
              <a:spcAft>
                <a:spcPts val="600"/>
              </a:spcAft>
              <a:buFont typeface="Arial" panose="020B0604020202020204" pitchFamily="34" charset="0"/>
              <a:buChar char="•"/>
            </a:pPr>
            <a:r>
              <a:rPr lang="en-US" sz="2800" dirty="0"/>
              <a:t>Analyze </a:t>
            </a:r>
            <a:r>
              <a:rPr lang="en-US" sz="2800" b="1" dirty="0"/>
              <a:t>code</a:t>
            </a:r>
            <a:r>
              <a:rPr lang="en-US" sz="2800" dirty="0"/>
              <a:t> in GitHub repositories to find security vulnerabilities and coding errors.</a:t>
            </a:r>
          </a:p>
          <a:p>
            <a:pPr marL="285750" indent="-228600" defTabSz="914400">
              <a:lnSpc>
                <a:spcPct val="150000"/>
              </a:lnSpc>
              <a:spcAft>
                <a:spcPts val="600"/>
              </a:spcAft>
              <a:buFont typeface="Arial" panose="020B0604020202020204" pitchFamily="34" charset="0"/>
              <a:buChar char="•"/>
            </a:pPr>
            <a:r>
              <a:rPr lang="en-US" sz="2800" dirty="0"/>
              <a:t>Code push, Pull Requests, and Scheduled scans.</a:t>
            </a:r>
          </a:p>
          <a:p>
            <a:pPr marL="285750" indent="-228600" defTabSz="914400">
              <a:lnSpc>
                <a:spcPct val="150000"/>
              </a:lnSpc>
              <a:spcAft>
                <a:spcPts val="600"/>
              </a:spcAft>
              <a:buFont typeface="Arial" panose="020B0604020202020204" pitchFamily="34" charset="0"/>
              <a:buChar char="•"/>
            </a:pPr>
            <a:r>
              <a:rPr lang="en-US" sz="2800" b="1" dirty="0" err="1"/>
              <a:t>CodeQL</a:t>
            </a:r>
            <a:r>
              <a:rPr lang="en-US" sz="2800" dirty="0"/>
              <a:t>, a code analysis engine developed by GitHub to automate security checks.</a:t>
            </a:r>
          </a:p>
        </p:txBody>
      </p:sp>
    </p:spTree>
    <p:extLst>
      <p:ext uri="{BB962C8B-B14F-4D97-AF65-F5344CB8AC3E}">
        <p14:creationId xmlns:p14="http://schemas.microsoft.com/office/powerpoint/2010/main" val="292143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A181E2-412D-AA86-9AFA-FE5C7B01EE7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5" name="Rectangle 14">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 screen&#10;&#10;Description automatically generated">
            <a:extLst>
              <a:ext uri="{FF2B5EF4-FFF2-40B4-BE49-F238E27FC236}">
                <a16:creationId xmlns:a16="http://schemas.microsoft.com/office/drawing/2014/main" id="{D65999EB-9D16-4E4C-FD81-675459B54A27}"/>
              </a:ext>
            </a:extLst>
          </p:cNvPr>
          <p:cNvPicPr>
            <a:picLocks noChangeAspect="1"/>
          </p:cNvPicPr>
          <p:nvPr/>
        </p:nvPicPr>
        <p:blipFill rotWithShape="1">
          <a:blip r:embed="rId3">
            <a:alphaModFix amt="20000"/>
            <a:extLst>
              <a:ext uri="{837473B0-CC2E-450A-ABE3-18F120FF3D39}">
                <a1611:picAttrSrcUrl xmlns:a1611="http://schemas.microsoft.com/office/drawing/2016/11/main" r:id="rId4"/>
              </a:ext>
            </a:extLst>
          </a:blip>
          <a:srcRect t="1708" b="14023"/>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6BB1D60C-E749-7F0A-E868-D7AD329CBE7D}"/>
              </a:ext>
            </a:extLst>
          </p:cNvPr>
          <p:cNvGrpSpPr/>
          <p:nvPr/>
        </p:nvGrpSpPr>
        <p:grpSpPr>
          <a:xfrm>
            <a:off x="66612" y="4270970"/>
            <a:ext cx="7772400" cy="2493558"/>
            <a:chOff x="66612" y="4270970"/>
            <a:chExt cx="7772400" cy="2493558"/>
          </a:xfrm>
        </p:grpSpPr>
        <p:pic>
          <p:nvPicPr>
            <p:cNvPr id="3" name="Picture 2" descr="A screen shot of a computer code&#10;&#10;Description automatically generated">
              <a:extLst>
                <a:ext uri="{FF2B5EF4-FFF2-40B4-BE49-F238E27FC236}">
                  <a16:creationId xmlns:a16="http://schemas.microsoft.com/office/drawing/2014/main" id="{F2576EAD-B68C-2975-198C-9C76A9205D5F}"/>
                </a:ext>
              </a:extLst>
            </p:cNvPr>
            <p:cNvPicPr>
              <a:picLocks noChangeAspect="1"/>
            </p:cNvPicPr>
            <p:nvPr/>
          </p:nvPicPr>
          <p:blipFill>
            <a:blip r:embed="rId5"/>
            <a:stretch>
              <a:fillRect/>
            </a:stretch>
          </p:blipFill>
          <p:spPr>
            <a:xfrm>
              <a:off x="66612" y="4270970"/>
              <a:ext cx="7772400" cy="2493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ounded Rectangular Callout 5">
              <a:extLst>
                <a:ext uri="{FF2B5EF4-FFF2-40B4-BE49-F238E27FC236}">
                  <a16:creationId xmlns:a16="http://schemas.microsoft.com/office/drawing/2014/main" id="{058346D2-4613-11D6-57BA-22C9738E6765}"/>
                </a:ext>
              </a:extLst>
            </p:cNvPr>
            <p:cNvSpPr/>
            <p:nvPr/>
          </p:nvSpPr>
          <p:spPr>
            <a:xfrm>
              <a:off x="3875604" y="4481165"/>
              <a:ext cx="2101302" cy="612648"/>
            </a:xfrm>
            <a:prstGeom prst="wedgeRoundRectCallout">
              <a:avLst>
                <a:gd name="adj1" fmla="val -57919"/>
                <a:gd name="adj2" fmla="val 8029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Potential</a:t>
              </a:r>
            </a:p>
            <a:p>
              <a:pPr algn="ctr"/>
              <a:r>
                <a:rPr lang="en-JP" sz="1600" dirty="0"/>
                <a:t>XSS Vulnerability</a:t>
              </a:r>
            </a:p>
          </p:txBody>
        </p:sp>
      </p:grpSp>
      <p:grpSp>
        <p:nvGrpSpPr>
          <p:cNvPr id="20" name="Group 19">
            <a:extLst>
              <a:ext uri="{FF2B5EF4-FFF2-40B4-BE49-F238E27FC236}">
                <a16:creationId xmlns:a16="http://schemas.microsoft.com/office/drawing/2014/main" id="{B54F4AA5-E6BB-2BD1-245D-4B1380A02309}"/>
              </a:ext>
            </a:extLst>
          </p:cNvPr>
          <p:cNvGrpSpPr/>
          <p:nvPr/>
        </p:nvGrpSpPr>
        <p:grpSpPr>
          <a:xfrm>
            <a:off x="1988770" y="1801968"/>
            <a:ext cx="7772400" cy="3865853"/>
            <a:chOff x="2243106" y="510214"/>
            <a:chExt cx="7772400" cy="3865853"/>
          </a:xfrm>
        </p:grpSpPr>
        <p:pic>
          <p:nvPicPr>
            <p:cNvPr id="16" name="Picture 15" descr="A screenshot of a computer&#10;&#10;Description automatically generated">
              <a:extLst>
                <a:ext uri="{FF2B5EF4-FFF2-40B4-BE49-F238E27FC236}">
                  <a16:creationId xmlns:a16="http://schemas.microsoft.com/office/drawing/2014/main" id="{CC3A6147-228C-EE3C-7F8B-9E9CBB905652}"/>
                </a:ext>
              </a:extLst>
            </p:cNvPr>
            <p:cNvPicPr>
              <a:picLocks noChangeAspect="1"/>
            </p:cNvPicPr>
            <p:nvPr/>
          </p:nvPicPr>
          <p:blipFill>
            <a:blip r:embed="rId6"/>
            <a:stretch>
              <a:fillRect/>
            </a:stretch>
          </p:blipFill>
          <p:spPr>
            <a:xfrm>
              <a:off x="2243106" y="510214"/>
              <a:ext cx="7772400" cy="3865853"/>
            </a:xfrm>
            <a:prstGeom prst="rect">
              <a:avLst/>
            </a:prstGeom>
            <a:ln>
              <a:noFill/>
            </a:ln>
            <a:effectLst>
              <a:outerShdw blurRad="292100" dist="139700" dir="2700000" algn="tl" rotWithShape="0">
                <a:srgbClr val="333333">
                  <a:alpha val="65000"/>
                </a:srgbClr>
              </a:outerShdw>
            </a:effectLst>
          </p:spPr>
        </p:pic>
        <p:sp>
          <p:nvSpPr>
            <p:cNvPr id="18" name="Rounded Rectangular Callout 17">
              <a:extLst>
                <a:ext uri="{FF2B5EF4-FFF2-40B4-BE49-F238E27FC236}">
                  <a16:creationId xmlns:a16="http://schemas.microsoft.com/office/drawing/2014/main" id="{BD94FEC2-03C7-3E6F-55B2-19534A7041EE}"/>
                </a:ext>
              </a:extLst>
            </p:cNvPr>
            <p:cNvSpPr/>
            <p:nvPr/>
          </p:nvSpPr>
          <p:spPr>
            <a:xfrm>
              <a:off x="6601646" y="2069768"/>
              <a:ext cx="2101302" cy="612648"/>
            </a:xfrm>
            <a:prstGeom prst="wedgeRoundRectCallout">
              <a:avLst>
                <a:gd name="adj1" fmla="val -57919"/>
                <a:gd name="adj2" fmla="val 8029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Detects it</a:t>
              </a:r>
            </a:p>
            <a:p>
              <a:pPr algn="ctr"/>
              <a:r>
                <a:rPr lang="en-JP" sz="1600" dirty="0"/>
                <a:t>at PR Stage!</a:t>
              </a:r>
            </a:p>
          </p:txBody>
        </p:sp>
      </p:grpSp>
      <p:grpSp>
        <p:nvGrpSpPr>
          <p:cNvPr id="21" name="Group 20">
            <a:extLst>
              <a:ext uri="{FF2B5EF4-FFF2-40B4-BE49-F238E27FC236}">
                <a16:creationId xmlns:a16="http://schemas.microsoft.com/office/drawing/2014/main" id="{66EF27B5-B232-EDF5-108D-7646B1918368}"/>
              </a:ext>
            </a:extLst>
          </p:cNvPr>
          <p:cNvGrpSpPr/>
          <p:nvPr/>
        </p:nvGrpSpPr>
        <p:grpSpPr>
          <a:xfrm>
            <a:off x="4757915" y="420036"/>
            <a:ext cx="7044505" cy="2741645"/>
            <a:chOff x="4757915" y="420036"/>
            <a:chExt cx="7044505" cy="2741645"/>
          </a:xfrm>
        </p:grpSpPr>
        <p:pic>
          <p:nvPicPr>
            <p:cNvPr id="12" name="Picture 11" descr="A screenshot of a computer&#10;&#10;Description automatically generated">
              <a:extLst>
                <a:ext uri="{FF2B5EF4-FFF2-40B4-BE49-F238E27FC236}">
                  <a16:creationId xmlns:a16="http://schemas.microsoft.com/office/drawing/2014/main" id="{837E5DFC-6E90-996C-C064-D4D9A360ADC9}"/>
                </a:ext>
              </a:extLst>
            </p:cNvPr>
            <p:cNvPicPr>
              <a:picLocks noChangeAspect="1"/>
            </p:cNvPicPr>
            <p:nvPr/>
          </p:nvPicPr>
          <p:blipFill>
            <a:blip r:embed="rId7"/>
            <a:stretch>
              <a:fillRect/>
            </a:stretch>
          </p:blipFill>
          <p:spPr>
            <a:xfrm>
              <a:off x="4757915" y="420036"/>
              <a:ext cx="7044505" cy="2741645"/>
            </a:xfrm>
            <a:prstGeom prst="rect">
              <a:avLst/>
            </a:prstGeom>
            <a:ln>
              <a:noFill/>
            </a:ln>
            <a:effectLst>
              <a:outerShdw blurRad="292100" dist="139700" dir="2700000" algn="tl" rotWithShape="0">
                <a:srgbClr val="333333">
                  <a:alpha val="65000"/>
                </a:srgbClr>
              </a:outerShdw>
            </a:effectLst>
          </p:spPr>
        </p:pic>
        <p:sp>
          <p:nvSpPr>
            <p:cNvPr id="19" name="Rounded Rectangular Callout 18">
              <a:extLst>
                <a:ext uri="{FF2B5EF4-FFF2-40B4-BE49-F238E27FC236}">
                  <a16:creationId xmlns:a16="http://schemas.microsoft.com/office/drawing/2014/main" id="{83236FDA-BF78-AD5D-684A-6F0CE264EC3B}"/>
                </a:ext>
              </a:extLst>
            </p:cNvPr>
            <p:cNvSpPr/>
            <p:nvPr/>
          </p:nvSpPr>
          <p:spPr>
            <a:xfrm>
              <a:off x="9137944" y="2234527"/>
              <a:ext cx="2404086" cy="732496"/>
            </a:xfrm>
            <a:prstGeom prst="wedgeRoundRectCallout">
              <a:avLst>
                <a:gd name="adj1" fmla="val -48851"/>
                <a:gd name="adj2" fmla="val -8091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Stops it</a:t>
              </a:r>
            </a:p>
            <a:p>
              <a:pPr algn="ctr"/>
              <a:r>
                <a:rPr lang="en-JP" sz="1600" dirty="0"/>
                <a:t>from getting merged!</a:t>
              </a:r>
            </a:p>
          </p:txBody>
        </p:sp>
      </p:grpSp>
    </p:spTree>
    <p:extLst>
      <p:ext uri="{BB962C8B-B14F-4D97-AF65-F5344CB8AC3E}">
        <p14:creationId xmlns:p14="http://schemas.microsoft.com/office/powerpoint/2010/main" val="23317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C2BBBC-7A16-9E7C-21D5-53B69DEEB9E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3" name="Rectangle 1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key&#10;&#10;Description automatically generated">
            <a:extLst>
              <a:ext uri="{FF2B5EF4-FFF2-40B4-BE49-F238E27FC236}">
                <a16:creationId xmlns:a16="http://schemas.microsoft.com/office/drawing/2014/main" id="{0F79065E-01BC-674C-A88B-230BBE37865B}"/>
              </a:ext>
            </a:extLst>
          </p:cNvPr>
          <p:cNvPicPr>
            <a:picLocks noChangeAspect="1"/>
          </p:cNvPicPr>
          <p:nvPr/>
        </p:nvPicPr>
        <p:blipFill rotWithShape="1">
          <a:blip r:embed="rId4">
            <a:alphaModFix amt="20000"/>
            <a:extLst>
              <a:ext uri="{837473B0-CC2E-450A-ABE3-18F120FF3D39}">
                <a1611:picAttrSrcUrl xmlns:a1611="http://schemas.microsoft.com/office/drawing/2016/11/main" r:id="rId5"/>
              </a:ext>
            </a:extLst>
          </a:blip>
          <a:srcRect t="8455" b="1545"/>
          <a:stretch/>
        </p:blipFill>
        <p:spPr>
          <a:xfrm>
            <a:off x="20" y="10"/>
            <a:ext cx="12191980" cy="6857990"/>
          </a:xfrm>
          <a:prstGeom prst="rect">
            <a:avLst/>
          </a:prstGeom>
        </p:spPr>
      </p:pic>
      <p:sp>
        <p:nvSpPr>
          <p:cNvPr id="5" name="Title 4">
            <a:extLst>
              <a:ext uri="{FF2B5EF4-FFF2-40B4-BE49-F238E27FC236}">
                <a16:creationId xmlns:a16="http://schemas.microsoft.com/office/drawing/2014/main" id="{F85C310E-C0E5-9347-2099-F28365351CFD}"/>
              </a:ext>
            </a:extLst>
          </p:cNvPr>
          <p:cNvSpPr txBox="1">
            <a:spLocks/>
          </p:cNvSpPr>
          <p:nvPr/>
        </p:nvSpPr>
        <p:spPr>
          <a:xfrm>
            <a:off x="2285982" y="0"/>
            <a:ext cx="9905998" cy="1905000"/>
          </a:xfrm>
          <a:prstGeom prst="rect">
            <a:avLst/>
          </a:prstGeom>
        </p:spPr>
        <p:txBody>
          <a:bodyPr anchor="ct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4000" b="1" dirty="0"/>
              <a:t>Secret Scanning</a:t>
            </a:r>
            <a:endParaRPr lang="en-JP" b="1" dirty="0"/>
          </a:p>
        </p:txBody>
      </p:sp>
      <p:sp>
        <p:nvSpPr>
          <p:cNvPr id="8" name="TextBox 7">
            <a:extLst>
              <a:ext uri="{FF2B5EF4-FFF2-40B4-BE49-F238E27FC236}">
                <a16:creationId xmlns:a16="http://schemas.microsoft.com/office/drawing/2014/main" id="{657D452E-05CC-B7E7-3135-8390703E6EE6}"/>
              </a:ext>
            </a:extLst>
          </p:cNvPr>
          <p:cNvSpPr txBox="1"/>
          <p:nvPr/>
        </p:nvSpPr>
        <p:spPr>
          <a:xfrm>
            <a:off x="685790" y="2137662"/>
            <a:ext cx="10820400" cy="4024125"/>
          </a:xfrm>
          <a:prstGeom prst="rect">
            <a:avLst/>
          </a:prstGeom>
        </p:spPr>
        <p:txBody>
          <a:bodyPr vert="horz" lIns="91440" tIns="45720" rIns="91440" bIns="45720" rtlCol="0">
            <a:normAutofit/>
          </a:bodyPr>
          <a:lstStyle/>
          <a:p>
            <a:pPr marL="285750" indent="-228600" defTabSz="914400">
              <a:lnSpc>
                <a:spcPct val="150000"/>
              </a:lnSpc>
              <a:spcAft>
                <a:spcPts val="600"/>
              </a:spcAft>
              <a:buFont typeface="Arial" panose="020B0604020202020204" pitchFamily="34" charset="0"/>
              <a:buChar char="•"/>
            </a:pPr>
            <a:r>
              <a:rPr lang="en-US" sz="2800" dirty="0"/>
              <a:t>Scan the code to find passphrases, connection strings, and other confidential information and alert us.</a:t>
            </a:r>
          </a:p>
          <a:p>
            <a:pPr marL="285750" indent="-228600" defTabSz="914400">
              <a:lnSpc>
                <a:spcPct val="150000"/>
              </a:lnSpc>
              <a:spcAft>
                <a:spcPts val="600"/>
              </a:spcAft>
              <a:buFont typeface="Arial" panose="020B0604020202020204" pitchFamily="34" charset="0"/>
              <a:buChar char="•"/>
            </a:pPr>
            <a:r>
              <a:rPr lang="en-US" sz="2800" dirty="0"/>
              <a:t>Offer suggestions on how to handle the secret leakage like rotation.</a:t>
            </a:r>
          </a:p>
          <a:p>
            <a:pPr marL="285750" indent="-228600" defTabSz="914400">
              <a:lnSpc>
                <a:spcPct val="150000"/>
              </a:lnSpc>
              <a:spcAft>
                <a:spcPts val="600"/>
              </a:spcAft>
              <a:buFont typeface="Arial" panose="020B0604020202020204" pitchFamily="34" charset="0"/>
              <a:buChar char="•"/>
            </a:pPr>
            <a:r>
              <a:rPr lang="en-US" sz="2800" dirty="0"/>
              <a:t>Push protection blocks commits containing the secret </a:t>
            </a:r>
            <a:r>
              <a:rPr lang="en-US" altLang="ja-JP" sz="2800" dirty="0"/>
              <a:t>even </a:t>
            </a:r>
            <a:r>
              <a:rPr lang="en-US" sz="2800" b="1" dirty="0"/>
              <a:t>before</a:t>
            </a:r>
            <a:r>
              <a:rPr lang="en-US" sz="2800" dirty="0"/>
              <a:t> they are sent to the remote.</a:t>
            </a:r>
          </a:p>
        </p:txBody>
      </p:sp>
    </p:spTree>
    <p:extLst>
      <p:ext uri="{BB962C8B-B14F-4D97-AF65-F5344CB8AC3E}">
        <p14:creationId xmlns:p14="http://schemas.microsoft.com/office/powerpoint/2010/main" val="425841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063926-3263-DC94-1217-D8AE6488571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5" name="Rectangle 14">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key&#10;&#10;Description automatically generated">
            <a:extLst>
              <a:ext uri="{FF2B5EF4-FFF2-40B4-BE49-F238E27FC236}">
                <a16:creationId xmlns:a16="http://schemas.microsoft.com/office/drawing/2014/main" id="{38880386-C4E8-64AF-03EE-2F37AC7088C6}"/>
              </a:ext>
            </a:extLst>
          </p:cNvPr>
          <p:cNvPicPr>
            <a:picLocks noChangeAspect="1"/>
          </p:cNvPicPr>
          <p:nvPr/>
        </p:nvPicPr>
        <p:blipFill rotWithShape="1">
          <a:blip r:embed="rId3">
            <a:alphaModFix amt="20000"/>
            <a:extLst>
              <a:ext uri="{837473B0-CC2E-450A-ABE3-18F120FF3D39}">
                <a1611:picAttrSrcUrl xmlns:a1611="http://schemas.microsoft.com/office/drawing/2016/11/main" r:id="rId4"/>
              </a:ext>
            </a:extLst>
          </a:blip>
          <a:srcRect t="8455" b="1545"/>
          <a:stretch/>
        </p:blipFill>
        <p:spPr>
          <a:xfrm>
            <a:off x="20" y="10"/>
            <a:ext cx="12191980" cy="6857990"/>
          </a:xfrm>
          <a:prstGeom prst="rect">
            <a:avLst/>
          </a:prstGeom>
        </p:spPr>
      </p:pic>
      <p:grpSp>
        <p:nvGrpSpPr>
          <p:cNvPr id="12" name="Group 11">
            <a:extLst>
              <a:ext uri="{FF2B5EF4-FFF2-40B4-BE49-F238E27FC236}">
                <a16:creationId xmlns:a16="http://schemas.microsoft.com/office/drawing/2014/main" id="{16D5470F-9044-65D4-23B2-9E976051E3E4}"/>
              </a:ext>
            </a:extLst>
          </p:cNvPr>
          <p:cNvGrpSpPr/>
          <p:nvPr/>
        </p:nvGrpSpPr>
        <p:grpSpPr>
          <a:xfrm>
            <a:off x="175613" y="4658191"/>
            <a:ext cx="6043518" cy="2011387"/>
            <a:chOff x="175613" y="4658191"/>
            <a:chExt cx="6043518" cy="2011387"/>
          </a:xfrm>
        </p:grpSpPr>
        <p:pic>
          <p:nvPicPr>
            <p:cNvPr id="7" name="Picture 6" descr="A screenshot of a computer&#10;&#10;Description automatically generated">
              <a:extLst>
                <a:ext uri="{FF2B5EF4-FFF2-40B4-BE49-F238E27FC236}">
                  <a16:creationId xmlns:a16="http://schemas.microsoft.com/office/drawing/2014/main" id="{A4F420F9-769A-28F2-281D-75565900AE83}"/>
                </a:ext>
              </a:extLst>
            </p:cNvPr>
            <p:cNvPicPr>
              <a:picLocks noChangeAspect="1"/>
            </p:cNvPicPr>
            <p:nvPr/>
          </p:nvPicPr>
          <p:blipFill>
            <a:blip r:embed="rId5"/>
            <a:stretch>
              <a:fillRect/>
            </a:stretch>
          </p:blipFill>
          <p:spPr>
            <a:xfrm>
              <a:off x="175613" y="4658191"/>
              <a:ext cx="6043518" cy="2011387"/>
            </a:xfrm>
            <a:prstGeom prst="rect">
              <a:avLst/>
            </a:prstGeom>
          </p:spPr>
        </p:pic>
        <p:sp>
          <p:nvSpPr>
            <p:cNvPr id="10" name="Rounded Rectangular Callout 9">
              <a:extLst>
                <a:ext uri="{FF2B5EF4-FFF2-40B4-BE49-F238E27FC236}">
                  <a16:creationId xmlns:a16="http://schemas.microsoft.com/office/drawing/2014/main" id="{D681F4C5-F645-B918-F41C-466807F7D6F2}"/>
                </a:ext>
              </a:extLst>
            </p:cNvPr>
            <p:cNvSpPr/>
            <p:nvPr/>
          </p:nvSpPr>
          <p:spPr>
            <a:xfrm>
              <a:off x="1943856" y="4892946"/>
              <a:ext cx="2367752" cy="690107"/>
            </a:xfrm>
            <a:prstGeom prst="wedgeRoundRectCallout">
              <a:avLst>
                <a:gd name="adj1" fmla="val -47316"/>
                <a:gd name="adj2" fmla="val 8580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Leaked secret found!</a:t>
              </a:r>
            </a:p>
          </p:txBody>
        </p:sp>
      </p:grpSp>
      <p:grpSp>
        <p:nvGrpSpPr>
          <p:cNvPr id="18" name="Group 17">
            <a:extLst>
              <a:ext uri="{FF2B5EF4-FFF2-40B4-BE49-F238E27FC236}">
                <a16:creationId xmlns:a16="http://schemas.microsoft.com/office/drawing/2014/main" id="{15149FD3-6B0C-8D7A-ABA2-948EFF14238D}"/>
              </a:ext>
            </a:extLst>
          </p:cNvPr>
          <p:cNvGrpSpPr/>
          <p:nvPr/>
        </p:nvGrpSpPr>
        <p:grpSpPr>
          <a:xfrm>
            <a:off x="775120" y="1314979"/>
            <a:ext cx="7303089" cy="3648829"/>
            <a:chOff x="775120" y="1314979"/>
            <a:chExt cx="7303089" cy="3648829"/>
          </a:xfrm>
        </p:grpSpPr>
        <p:pic>
          <p:nvPicPr>
            <p:cNvPr id="16" name="Picture 15" descr="A screenshot of a computer&#10;&#10;Description automatically generated">
              <a:extLst>
                <a:ext uri="{FF2B5EF4-FFF2-40B4-BE49-F238E27FC236}">
                  <a16:creationId xmlns:a16="http://schemas.microsoft.com/office/drawing/2014/main" id="{8FE93D93-F49C-A728-B0A9-4BFFCA238725}"/>
                </a:ext>
              </a:extLst>
            </p:cNvPr>
            <p:cNvPicPr>
              <a:picLocks noChangeAspect="1"/>
            </p:cNvPicPr>
            <p:nvPr/>
          </p:nvPicPr>
          <p:blipFill>
            <a:blip r:embed="rId6"/>
            <a:stretch>
              <a:fillRect/>
            </a:stretch>
          </p:blipFill>
          <p:spPr>
            <a:xfrm>
              <a:off x="775120" y="1314979"/>
              <a:ext cx="7303089" cy="3648829"/>
            </a:xfrm>
            <a:prstGeom prst="rect">
              <a:avLst/>
            </a:prstGeom>
            <a:ln>
              <a:noFill/>
            </a:ln>
            <a:effectLst>
              <a:outerShdw blurRad="292100" dist="139700" dir="2700000" algn="tl" rotWithShape="0">
                <a:srgbClr val="333333">
                  <a:alpha val="65000"/>
                </a:srgbClr>
              </a:outerShdw>
            </a:effectLst>
          </p:spPr>
        </p:pic>
        <p:sp>
          <p:nvSpPr>
            <p:cNvPr id="17" name="Rounded Rectangular Callout 16">
              <a:extLst>
                <a:ext uri="{FF2B5EF4-FFF2-40B4-BE49-F238E27FC236}">
                  <a16:creationId xmlns:a16="http://schemas.microsoft.com/office/drawing/2014/main" id="{5CB25BDE-BDC6-2F99-DC0E-C94F10974839}"/>
                </a:ext>
              </a:extLst>
            </p:cNvPr>
            <p:cNvSpPr/>
            <p:nvPr/>
          </p:nvSpPr>
          <p:spPr>
            <a:xfrm>
              <a:off x="5378407" y="2073892"/>
              <a:ext cx="2367752" cy="690107"/>
            </a:xfrm>
            <a:prstGeom prst="wedgeRoundRectCallout">
              <a:avLst>
                <a:gd name="adj1" fmla="val -47316"/>
                <a:gd name="adj2" fmla="val 8580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Suggestions on</a:t>
              </a:r>
            </a:p>
            <a:p>
              <a:pPr algn="ctr"/>
              <a:r>
                <a:rPr lang="en-JP" sz="1600" dirty="0"/>
                <a:t>how to handle this</a:t>
              </a:r>
            </a:p>
          </p:txBody>
        </p:sp>
      </p:grpSp>
      <p:grpSp>
        <p:nvGrpSpPr>
          <p:cNvPr id="24" name="Group 23">
            <a:extLst>
              <a:ext uri="{FF2B5EF4-FFF2-40B4-BE49-F238E27FC236}">
                <a16:creationId xmlns:a16="http://schemas.microsoft.com/office/drawing/2014/main" id="{1D6C80B0-6DCA-064E-DE68-F1D51F818C68}"/>
              </a:ext>
            </a:extLst>
          </p:cNvPr>
          <p:cNvGrpSpPr/>
          <p:nvPr/>
        </p:nvGrpSpPr>
        <p:grpSpPr>
          <a:xfrm>
            <a:off x="3286693" y="3407773"/>
            <a:ext cx="7772400" cy="2275455"/>
            <a:chOff x="3286693" y="3407773"/>
            <a:chExt cx="7772400" cy="2275455"/>
          </a:xfrm>
        </p:grpSpPr>
        <p:pic>
          <p:nvPicPr>
            <p:cNvPr id="22" name="Picture 21" descr="A close-up of a computer screen&#10;&#10;Description automatically generated">
              <a:extLst>
                <a:ext uri="{FF2B5EF4-FFF2-40B4-BE49-F238E27FC236}">
                  <a16:creationId xmlns:a16="http://schemas.microsoft.com/office/drawing/2014/main" id="{F4DB9A5B-E14B-9D68-37A5-7B02E278412E}"/>
                </a:ext>
              </a:extLst>
            </p:cNvPr>
            <p:cNvPicPr>
              <a:picLocks noChangeAspect="1"/>
            </p:cNvPicPr>
            <p:nvPr/>
          </p:nvPicPr>
          <p:blipFill>
            <a:blip r:embed="rId7"/>
            <a:stretch>
              <a:fillRect/>
            </a:stretch>
          </p:blipFill>
          <p:spPr>
            <a:xfrm>
              <a:off x="3286693" y="3407773"/>
              <a:ext cx="7772400" cy="1790790"/>
            </a:xfrm>
            <a:prstGeom prst="rect">
              <a:avLst/>
            </a:prstGeom>
            <a:ln>
              <a:noFill/>
            </a:ln>
            <a:effectLst>
              <a:outerShdw blurRad="292100" dist="139700" dir="2700000" algn="tl" rotWithShape="0">
                <a:srgbClr val="333333">
                  <a:alpha val="65000"/>
                </a:srgbClr>
              </a:outerShdw>
            </a:effectLst>
          </p:spPr>
        </p:pic>
        <p:sp>
          <p:nvSpPr>
            <p:cNvPr id="23" name="Rounded Rectangular Callout 22">
              <a:extLst>
                <a:ext uri="{FF2B5EF4-FFF2-40B4-BE49-F238E27FC236}">
                  <a16:creationId xmlns:a16="http://schemas.microsoft.com/office/drawing/2014/main" id="{92D3B510-25DD-A8B5-2B48-94B6493E17D4}"/>
                </a:ext>
              </a:extLst>
            </p:cNvPr>
            <p:cNvSpPr/>
            <p:nvPr/>
          </p:nvSpPr>
          <p:spPr>
            <a:xfrm>
              <a:off x="6494661" y="4993121"/>
              <a:ext cx="2710904" cy="690107"/>
            </a:xfrm>
            <a:prstGeom prst="wedgeRoundRectCallout">
              <a:avLst>
                <a:gd name="adj1" fmla="val 66495"/>
                <a:gd name="adj2" fmla="val -9583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Once “Push protection”</a:t>
              </a:r>
            </a:p>
            <a:p>
              <a:pPr algn="ctr"/>
              <a:r>
                <a:rPr lang="en-JP" sz="1600" dirty="0"/>
                <a:t>is enabled…</a:t>
              </a:r>
            </a:p>
          </p:txBody>
        </p:sp>
      </p:grpSp>
      <p:grpSp>
        <p:nvGrpSpPr>
          <p:cNvPr id="28" name="Group 27">
            <a:extLst>
              <a:ext uri="{FF2B5EF4-FFF2-40B4-BE49-F238E27FC236}">
                <a16:creationId xmlns:a16="http://schemas.microsoft.com/office/drawing/2014/main" id="{706DA013-E4FA-4F73-B25C-FB186027BC47}"/>
              </a:ext>
            </a:extLst>
          </p:cNvPr>
          <p:cNvGrpSpPr/>
          <p:nvPr/>
        </p:nvGrpSpPr>
        <p:grpSpPr>
          <a:xfrm>
            <a:off x="2767422" y="861768"/>
            <a:ext cx="7772400" cy="3679046"/>
            <a:chOff x="3366930" y="374107"/>
            <a:chExt cx="7772400" cy="3679046"/>
          </a:xfrm>
        </p:grpSpPr>
        <p:pic>
          <p:nvPicPr>
            <p:cNvPr id="26" name="Picture 25" descr="A screenshot of a computer program&#10;&#10;Description automatically generated">
              <a:extLst>
                <a:ext uri="{FF2B5EF4-FFF2-40B4-BE49-F238E27FC236}">
                  <a16:creationId xmlns:a16="http://schemas.microsoft.com/office/drawing/2014/main" id="{68C1A1E8-A62B-44B6-48C5-66C5F28CB905}"/>
                </a:ext>
              </a:extLst>
            </p:cNvPr>
            <p:cNvPicPr>
              <a:picLocks noChangeAspect="1"/>
            </p:cNvPicPr>
            <p:nvPr/>
          </p:nvPicPr>
          <p:blipFill>
            <a:blip r:embed="rId8"/>
            <a:stretch>
              <a:fillRect/>
            </a:stretch>
          </p:blipFill>
          <p:spPr>
            <a:xfrm>
              <a:off x="3366930" y="374107"/>
              <a:ext cx="7772400" cy="3679046"/>
            </a:xfrm>
            <a:prstGeom prst="rect">
              <a:avLst/>
            </a:prstGeom>
            <a:ln>
              <a:noFill/>
            </a:ln>
            <a:effectLst>
              <a:outerShdw blurRad="292100" dist="139700" dir="2700000" algn="tl" rotWithShape="0">
                <a:srgbClr val="333333">
                  <a:alpha val="65000"/>
                </a:srgbClr>
              </a:outerShdw>
            </a:effectLst>
          </p:spPr>
        </p:pic>
        <p:sp>
          <p:nvSpPr>
            <p:cNvPr id="27" name="Rounded Rectangular Callout 26">
              <a:extLst>
                <a:ext uri="{FF2B5EF4-FFF2-40B4-BE49-F238E27FC236}">
                  <a16:creationId xmlns:a16="http://schemas.microsoft.com/office/drawing/2014/main" id="{DF58F6A9-73C9-CDF0-8337-23B2D9DE2B26}"/>
                </a:ext>
              </a:extLst>
            </p:cNvPr>
            <p:cNvSpPr/>
            <p:nvPr/>
          </p:nvSpPr>
          <p:spPr>
            <a:xfrm>
              <a:off x="8571238" y="2530617"/>
              <a:ext cx="2206772" cy="690107"/>
            </a:xfrm>
            <a:prstGeom prst="wedgeRoundRectCallout">
              <a:avLst>
                <a:gd name="adj1" fmla="val -49306"/>
                <a:gd name="adj2" fmla="val 1165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JP" sz="1600" dirty="0"/>
                <a:t>Push rejected!</a:t>
              </a:r>
            </a:p>
          </p:txBody>
        </p:sp>
      </p:grpSp>
    </p:spTree>
    <p:extLst>
      <p:ext uri="{BB962C8B-B14F-4D97-AF65-F5344CB8AC3E}">
        <p14:creationId xmlns:p14="http://schemas.microsoft.com/office/powerpoint/2010/main" val="164000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726C97-CC2D-67C9-DBF2-32F574A5A59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4"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helf full of books&#10;&#10;Description automatically generated">
            <a:extLst>
              <a:ext uri="{FF2B5EF4-FFF2-40B4-BE49-F238E27FC236}">
                <a16:creationId xmlns:a16="http://schemas.microsoft.com/office/drawing/2014/main" id="{FC208239-2E89-0031-8720-0B75FFDCD30D}"/>
              </a:ext>
            </a:extLst>
          </p:cNvPr>
          <p:cNvPicPr>
            <a:picLocks noChangeAspect="1"/>
          </p:cNvPicPr>
          <p:nvPr/>
        </p:nvPicPr>
        <p:blipFill rotWithShape="1">
          <a:blip r:embed="rId4">
            <a:alphaModFix amt="20000"/>
            <a:extLst>
              <a:ext uri="{837473B0-CC2E-450A-ABE3-18F120FF3D39}">
                <a1611:picAttrSrcUrl xmlns:a1611="http://schemas.microsoft.com/office/drawing/2016/11/main" r:id="rId5"/>
              </a:ext>
            </a:extLst>
          </a:blip>
          <a:srcRect b="8907"/>
          <a:stretch/>
        </p:blipFill>
        <p:spPr>
          <a:xfrm>
            <a:off x="20" y="10"/>
            <a:ext cx="12191980" cy="6857990"/>
          </a:xfrm>
          <a:prstGeom prst="rect">
            <a:avLst/>
          </a:prstGeom>
        </p:spPr>
      </p:pic>
      <p:sp>
        <p:nvSpPr>
          <p:cNvPr id="5" name="TextBox 4">
            <a:extLst>
              <a:ext uri="{FF2B5EF4-FFF2-40B4-BE49-F238E27FC236}">
                <a16:creationId xmlns:a16="http://schemas.microsoft.com/office/drawing/2014/main" id="{1D15EF6E-51C8-36AC-513C-B5B04E00E33C}"/>
              </a:ext>
            </a:extLst>
          </p:cNvPr>
          <p:cNvSpPr txBox="1"/>
          <p:nvPr/>
        </p:nvSpPr>
        <p:spPr>
          <a:xfrm>
            <a:off x="9652523" y="6657945"/>
            <a:ext cx="2539477" cy="200055"/>
          </a:xfrm>
          <a:prstGeom prst="rect">
            <a:avLst/>
          </a:prstGeom>
          <a:solidFill>
            <a:srgbClr val="000000"/>
          </a:solidFill>
        </p:spPr>
        <p:txBody>
          <a:bodyPr wrap="none" rtlCol="0">
            <a:spAutoFit/>
          </a:bodyPr>
          <a:lstStyle/>
          <a:p>
            <a:pPr algn="r">
              <a:spcAft>
                <a:spcPts val="600"/>
              </a:spcAft>
            </a:pPr>
            <a:r>
              <a:rPr lang="en-JP" sz="700">
                <a:solidFill>
                  <a:srgbClr val="FFFFFF"/>
                </a:solidFill>
                <a:hlinkClick r:id="rId5" tooltip="https://simonchadwick.net/tag/library">
                  <a:extLst>
                    <a:ext uri="{A12FA001-AC4F-418D-AE19-62706E023703}">
                      <ahyp:hlinkClr xmlns:ahyp="http://schemas.microsoft.com/office/drawing/2018/hyperlinkcolor" val="tx"/>
                    </a:ext>
                  </a:extLst>
                </a:hlinkClick>
              </a:rPr>
              <a:t>This Photo</a:t>
            </a:r>
            <a:r>
              <a:rPr lang="en-JP" sz="700">
                <a:solidFill>
                  <a:srgbClr val="FFFFFF"/>
                </a:solidFill>
              </a:rPr>
              <a:t> by Unknown Author is licensed under </a:t>
            </a:r>
            <a:r>
              <a:rPr lang="en-JP"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JP" sz="700">
              <a:solidFill>
                <a:srgbClr val="FFFFFF"/>
              </a:solidFill>
            </a:endParaRPr>
          </a:p>
        </p:txBody>
      </p:sp>
      <p:sp>
        <p:nvSpPr>
          <p:cNvPr id="7" name="Title 4">
            <a:extLst>
              <a:ext uri="{FF2B5EF4-FFF2-40B4-BE49-F238E27FC236}">
                <a16:creationId xmlns:a16="http://schemas.microsoft.com/office/drawing/2014/main" id="{FDC5AA85-C697-9A00-5AFC-46AD6127398A}"/>
              </a:ext>
            </a:extLst>
          </p:cNvPr>
          <p:cNvSpPr txBox="1">
            <a:spLocks/>
          </p:cNvSpPr>
          <p:nvPr/>
        </p:nvSpPr>
        <p:spPr>
          <a:xfrm>
            <a:off x="2285982" y="0"/>
            <a:ext cx="9905998" cy="1905000"/>
          </a:xfrm>
          <a:prstGeom prst="rect">
            <a:avLst/>
          </a:prstGeom>
        </p:spPr>
        <p:txBody>
          <a:bodyPr anchor="ct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4000" b="1" dirty="0"/>
              <a:t>Dependency Review</a:t>
            </a:r>
            <a:endParaRPr lang="en-JP" b="1" dirty="0"/>
          </a:p>
        </p:txBody>
      </p:sp>
      <p:sp>
        <p:nvSpPr>
          <p:cNvPr id="8" name="TextBox 7">
            <a:extLst>
              <a:ext uri="{FF2B5EF4-FFF2-40B4-BE49-F238E27FC236}">
                <a16:creationId xmlns:a16="http://schemas.microsoft.com/office/drawing/2014/main" id="{D60562B3-F3E1-494C-E5EA-76644D9FEC46}"/>
              </a:ext>
            </a:extLst>
          </p:cNvPr>
          <p:cNvSpPr txBox="1"/>
          <p:nvPr/>
        </p:nvSpPr>
        <p:spPr>
          <a:xfrm>
            <a:off x="685790" y="2137662"/>
            <a:ext cx="10820400" cy="4024125"/>
          </a:xfrm>
          <a:prstGeom prst="rect">
            <a:avLst/>
          </a:prstGeom>
        </p:spPr>
        <p:txBody>
          <a:bodyPr vert="horz" lIns="91440" tIns="45720" rIns="91440" bIns="45720" rtlCol="0">
            <a:normAutofit/>
          </a:bodyPr>
          <a:lstStyle/>
          <a:p>
            <a:pPr marL="285750" indent="-228600" defTabSz="914400">
              <a:lnSpc>
                <a:spcPct val="150000"/>
              </a:lnSpc>
              <a:spcAft>
                <a:spcPts val="600"/>
              </a:spcAft>
              <a:buFont typeface="Arial" panose="020B0604020202020204" pitchFamily="34" charset="0"/>
              <a:buChar char="•"/>
            </a:pPr>
            <a:r>
              <a:rPr lang="en-US" sz="2800" dirty="0"/>
              <a:t>Find and alert you to vulnerabilities in your code dependencies.</a:t>
            </a:r>
          </a:p>
          <a:p>
            <a:pPr marL="285750" indent="-228600" defTabSz="914400">
              <a:lnSpc>
                <a:spcPct val="150000"/>
              </a:lnSpc>
              <a:spcAft>
                <a:spcPts val="600"/>
              </a:spcAft>
              <a:buFont typeface="Arial" panose="020B0604020202020204" pitchFamily="34" charset="0"/>
              <a:buChar char="•"/>
            </a:pPr>
            <a:r>
              <a:rPr lang="en-US" sz="2800" dirty="0" err="1"/>
              <a:t>Dependabot</a:t>
            </a:r>
            <a:r>
              <a:rPr lang="en-US" sz="2800" dirty="0"/>
              <a:t> will even make a PR for the upgrade.</a:t>
            </a:r>
          </a:p>
          <a:p>
            <a:pPr marL="285750" indent="-228600" defTabSz="914400">
              <a:lnSpc>
                <a:spcPct val="150000"/>
              </a:lnSpc>
              <a:spcAft>
                <a:spcPts val="600"/>
              </a:spcAft>
              <a:buFont typeface="Arial" panose="020B0604020202020204" pitchFamily="34" charset="0"/>
              <a:buChar char="•"/>
            </a:pPr>
            <a:r>
              <a:rPr lang="en-US" sz="2800" dirty="0"/>
              <a:t>Monitor the vast dependency tree of GitHub's public repositories to ensure that the most up-to-date information is always being incorporated.</a:t>
            </a:r>
          </a:p>
        </p:txBody>
      </p:sp>
    </p:spTree>
    <p:extLst>
      <p:ext uri="{BB962C8B-B14F-4D97-AF65-F5344CB8AC3E}">
        <p14:creationId xmlns:p14="http://schemas.microsoft.com/office/powerpoint/2010/main" val="376343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Vapor Trail</Template>
  <TotalTime>679</TotalTime>
  <Words>310</Words>
  <Application>Microsoft Macintosh PowerPoint</Application>
  <PresentationFormat>Widescreen</PresentationFormat>
  <Paragraphs>48</Paragraphs>
  <Slides>10</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Century Gothic</vt:lpstr>
      <vt:lpstr>Vapor Trail</vt:lpstr>
      <vt:lpstr>GitHub Advanced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Advanced Security</dc:title>
  <dc:creator>Fumihiko Shiroyama</dc:creator>
  <cp:lastModifiedBy>Fumihiko Shiroyama</cp:lastModifiedBy>
  <cp:revision>33</cp:revision>
  <dcterms:created xsi:type="dcterms:W3CDTF">2023-12-18T18:16:55Z</dcterms:created>
  <dcterms:modified xsi:type="dcterms:W3CDTF">2023-12-19T05:37:25Z</dcterms:modified>
</cp:coreProperties>
</file>